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Raleway"/>
      <p:regular r:id="rId55"/>
      <p:bold r:id="rId56"/>
      <p:italic r:id="rId57"/>
      <p:boldItalic r:id="rId58"/>
    </p:embeddedFont>
    <p:embeddedFont>
      <p:font typeface="Lato"/>
      <p:regular r:id="rId59"/>
      <p:bold r:id="rId60"/>
      <p:italic r:id="rId61"/>
      <p:boldItalic r:id="rId62"/>
    </p:embeddedFont>
    <p:embeddedFont>
      <p:font typeface="Fira Sans Extra Condensed Medium"/>
      <p:regular r:id="rId63"/>
      <p:bold r:id="rId64"/>
      <p:italic r:id="rId65"/>
      <p:boldItalic r:id="rId66"/>
    </p:embeddedFont>
    <p:embeddedFont>
      <p:font typeface="Lato Light"/>
      <p:regular r:id="rId67"/>
      <p:bold r:id="rId68"/>
      <p:italic r:id="rId69"/>
      <p:boldItalic r:id="rId70"/>
    </p:embeddedFont>
    <p:embeddedFont>
      <p:font typeface="Fira Sans Extra Condensed"/>
      <p:regular r:id="rId71"/>
      <p:bold r:id="rId72"/>
      <p:italic r:id="rId73"/>
      <p:boldItalic r:id="rId74"/>
    </p:embeddedFont>
    <p:embeddedFont>
      <p:font typeface="Questrial"/>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6" roundtripDataSignature="AMtx7mjxbyr0LmIgR+42+9o9qo7APwEZ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CDDD1A-C7FE-4BD8-8B4A-CE199F554745}">
  <a:tblStyle styleId="{CCCDDD1A-C7FE-4BD8-8B4A-CE199F5547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italic.fntdata"/><Relationship Id="rId72" Type="http://schemas.openxmlformats.org/officeDocument/2006/relationships/font" Target="fonts/FiraSansExtraCondensed-bold.fntdata"/><Relationship Id="rId31" Type="http://schemas.openxmlformats.org/officeDocument/2006/relationships/slide" Target="slides/slide26.xml"/><Relationship Id="rId75" Type="http://schemas.openxmlformats.org/officeDocument/2006/relationships/font" Target="fonts/Questrial-regular.fntdata"/><Relationship Id="rId30" Type="http://schemas.openxmlformats.org/officeDocument/2006/relationships/slide" Target="slides/slide25.xml"/><Relationship Id="rId74" Type="http://schemas.openxmlformats.org/officeDocument/2006/relationships/font" Target="fonts/FiraSansExtraCondensed-boldItalic.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SansExtraCondensed-regular.fntdata"/><Relationship Id="rId70" Type="http://schemas.openxmlformats.org/officeDocument/2006/relationships/font" Target="fonts/Lato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22" Type="http://schemas.openxmlformats.org/officeDocument/2006/relationships/slide" Target="slides/slide17.xml"/><Relationship Id="rId66" Type="http://schemas.openxmlformats.org/officeDocument/2006/relationships/font" Target="fonts/FiraSansExtraCondensedMedium-boldItalic.fntdata"/><Relationship Id="rId21" Type="http://schemas.openxmlformats.org/officeDocument/2006/relationships/slide" Target="slides/slide16.xml"/><Relationship Id="rId65" Type="http://schemas.openxmlformats.org/officeDocument/2006/relationships/font" Target="fonts/FiraSansExtraCondensedMedium-italic.fntdata"/><Relationship Id="rId24" Type="http://schemas.openxmlformats.org/officeDocument/2006/relationships/slide" Target="slides/slide19.xml"/><Relationship Id="rId68" Type="http://schemas.openxmlformats.org/officeDocument/2006/relationships/font" Target="fonts/LatoLight-bold.fntdata"/><Relationship Id="rId23" Type="http://schemas.openxmlformats.org/officeDocument/2006/relationships/slide" Target="slides/slide18.xml"/><Relationship Id="rId67" Type="http://schemas.openxmlformats.org/officeDocument/2006/relationships/font" Target="fonts/LatoLight-regular.fntdata"/><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italic.fntdata"/><Relationship Id="rId12" Type="http://schemas.openxmlformats.org/officeDocument/2006/relationships/slide" Target="slides/slide7.xml"/><Relationship Id="rId56" Type="http://schemas.openxmlformats.org/officeDocument/2006/relationships/font" Target="fonts/Raleway-bold.fntdata"/><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font" Target="fonts/Raleway-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78b4093b5_0_6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678b4093b5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fcb82710a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fcb82710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6c39664c7_1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66c39664c7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78b4093b5_0_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78b4093b5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fcb82710a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fcb82710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fcb82710a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fcb82710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fcb82710a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fcb82710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689174e0b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689174e0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6a009d3a5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6a009d3a5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6a009d3a5e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6a009d3a5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678b4093b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678b4093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689174e0b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689174e0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Max, Min, Mode, Median, Mean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689174e0bc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689174e0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400">
                <a:solidFill>
                  <a:schemeClr val="dk1"/>
                </a:solidFill>
              </a:rPr>
              <a:t>Tổng cộng 58 thương hiệu</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689174e0bc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689174e0b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689174e0bc_0_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689174e0bc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Apple chỉ chiếm 2 %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89174e0bc_0_6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689174e0bc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66c39664c7_1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66c39664c7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Khu vực miền bắc có nhiều cửa hàng nhất và Hà nội cũng là nơi có nhiều cửa hàng nhất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689174e0bc_0_1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689174e0bc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Tuy nhiên doanh số thì TPHCM chiềm 78% và Hà nội chỉ chiếm 10%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689174e0bc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689174e0b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Về Doanht thu TPHCM cũng chiếm 83% cả nước và Hà nội chiếm 11%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689174e0bc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689174e0b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Các sản phẩm có doanh số cao thường có giá rẻ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689174e0bc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689174e0b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4 trên 5 sản phẩm có doanh thu cao nhất là Iphone của Apple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a009d3a5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a009d3a5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689174e0bc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689174e0b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Phân bố đánh giá bình thường giảm dần, Đa số đánh gia đều là 5 sao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689174e0bc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689174e0b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Mỗi đơn hàng thương thì chỉ có 1 sản phẩm, và có đơn hàng lên đến 19 sản phẩm</a:t>
            </a:r>
            <a:endParaRPr/>
          </a:p>
          <a:p>
            <a:pPr indent="0" lvl="0" marL="0" rtl="0" algn="l">
              <a:spcBef>
                <a:spcPts val="0"/>
              </a:spcBef>
              <a:spcAft>
                <a:spcPts val="0"/>
              </a:spcAft>
              <a:buNone/>
            </a:pPr>
            <a:r>
              <a:rPr lang="en-US"/>
              <a:t>Khách hàng cao nhất mua 165 sản phẩm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6a009d3a5e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6a009d3a5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66c39664c7_1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66c39664c7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Doanh số và lượt đánh giá, doanh thu, % khuyến mãi</a:t>
            </a:r>
            <a:endParaRPr/>
          </a:p>
          <a:p>
            <a:pPr indent="0" lvl="0" marL="0" rtl="0" algn="l">
              <a:spcBef>
                <a:spcPts val="0"/>
              </a:spcBef>
              <a:spcAft>
                <a:spcPts val="0"/>
              </a:spcAft>
              <a:buNone/>
            </a:pPr>
            <a:r>
              <a:rPr lang="en-US"/>
              <a:t>Doanh thu và % khuyến mãi, giá khuyến mãi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689174e0bc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689174e0b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Mô hình có hệ số xác định tương đối thấp do số lượng mẫu tương đối ít 3058 sản phẩm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689174e0bc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689174e0b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Khuyến mãi có ảnh hướng đến doanh số và doanh thu</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689174e0bc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689174e0b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Khuyến mãi có ảnh hướng đến doanh số và doanh thu</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689174e0bc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689174e0b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Doanh số và doanh thu càng cao thì lượt đánh giá càng nhiều</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689174e0bc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689174e0b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Khu vực miền nam mua số lượng nhiều, ít đánh giá</a:t>
            </a:r>
            <a:endParaRPr/>
          </a:p>
          <a:p>
            <a:pPr indent="0" lvl="0" marL="0" rtl="0" algn="l">
              <a:spcBef>
                <a:spcPts val="0"/>
              </a:spcBef>
              <a:spcAft>
                <a:spcPts val="0"/>
              </a:spcAft>
              <a:buNone/>
            </a:pPr>
            <a:r>
              <a:rPr lang="en-US"/>
              <a:t>Khu vực miền Bắc thì mua số lượng ít, đánh giá nhiều</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689174e0bc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689174e0b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Khu vực miền nam mua số lượng nhiều, mức giá trung bình</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Khu vực miền Bắc thì mua số lượng ít, giá khá cao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6c39664c7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6c39664c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689174e0bc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689174e0b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Mua trên 120 sản phẩm và chủ yếu là xiaomi và oppo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6a009d3a5e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6a009d3a5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689174e0bc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689174e0b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Chưa rõ ràng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689174e0bc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689174e0b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Chém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689174e0bc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689174e0b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Chém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6a009d3a5e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6a009d3a5e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678b4093b5_0_9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678b4093b5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66c39664c7_1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166c39664c7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689174e0bc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689174e0b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6a009d3a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6a009d3a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66c39664c7_1_3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66c39664c7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fcb82710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fcb82710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fcb82710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fcb8271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fcb82710a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fcb8271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678b4093b5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678b4093b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g166c39664c7_1_255"/>
          <p:cNvCxnSpPr/>
          <p:nvPr/>
        </p:nvCxnSpPr>
        <p:spPr>
          <a:xfrm>
            <a:off x="3303633" y="554200"/>
            <a:ext cx="83256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g166c39664c7_1_255"/>
          <p:cNvCxnSpPr/>
          <p:nvPr/>
        </p:nvCxnSpPr>
        <p:spPr>
          <a:xfrm>
            <a:off x="3303633" y="6320000"/>
            <a:ext cx="83256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g166c39664c7_1_255"/>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13" name="Google Shape;13;g166c39664c7_1_255"/>
          <p:cNvSpPr txBox="1"/>
          <p:nvPr>
            <p:ph type="ctrTitle"/>
          </p:nvPr>
        </p:nvSpPr>
        <p:spPr>
          <a:xfrm>
            <a:off x="3162300" y="840300"/>
            <a:ext cx="8442000" cy="20559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14" name="Google Shape;14;g166c39664c7_1_255"/>
          <p:cNvSpPr txBox="1"/>
          <p:nvPr>
            <p:ph idx="1" type="subTitle"/>
          </p:nvPr>
        </p:nvSpPr>
        <p:spPr>
          <a:xfrm>
            <a:off x="3187022" y="4317933"/>
            <a:ext cx="8442000" cy="16557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Clr>
                <a:schemeClr val="lt1"/>
              </a:buClr>
              <a:buSzPts val="2400"/>
              <a:buNone/>
              <a:defRPr>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5" name="Google Shape;15;g166c39664c7_1_255"/>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g166c39664c7_1_306"/>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g166c39664c7_1_306"/>
          <p:cNvCxnSpPr/>
          <p:nvPr/>
        </p:nvCxnSpPr>
        <p:spPr>
          <a:xfrm>
            <a:off x="566934" y="554200"/>
            <a:ext cx="11062500" cy="0"/>
          </a:xfrm>
          <a:prstGeom prst="straightConnector1">
            <a:avLst/>
          </a:prstGeom>
          <a:noFill/>
          <a:ln cap="flat" cmpd="sng" w="38100">
            <a:solidFill>
              <a:schemeClr val="dk2"/>
            </a:solidFill>
            <a:prstDash val="solid"/>
            <a:round/>
            <a:headEnd len="sm" w="sm" type="none"/>
            <a:tailEnd len="sm" w="sm" type="none"/>
          </a:ln>
        </p:spPr>
      </p:cxnSp>
      <p:sp>
        <p:nvSpPr>
          <p:cNvPr id="63" name="Google Shape;63;g166c39664c7_1_306"/>
          <p:cNvSpPr txBox="1"/>
          <p:nvPr>
            <p:ph hasCustomPrompt="1" type="title"/>
          </p:nvPr>
        </p:nvSpPr>
        <p:spPr>
          <a:xfrm>
            <a:off x="1138600" y="1739800"/>
            <a:ext cx="9914700" cy="20511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1pPr>
            <a:lvl2pPr lvl="1"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2pPr>
            <a:lvl3pPr lvl="2"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3pPr>
            <a:lvl4pPr lvl="3"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4pPr>
            <a:lvl5pPr lvl="4"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5pPr>
            <a:lvl6pPr lvl="5"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6pPr>
            <a:lvl7pPr lvl="6"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7pPr>
            <a:lvl8pPr lvl="7"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8pPr>
            <a:lvl9pPr lvl="8" algn="ctr">
              <a:spcBef>
                <a:spcPts val="0"/>
              </a:spcBef>
              <a:spcAft>
                <a:spcPts val="0"/>
              </a:spcAft>
              <a:buClr>
                <a:schemeClr val="dk1"/>
              </a:buClr>
              <a:buSzPts val="12800"/>
              <a:buFont typeface="Lato"/>
              <a:buNone/>
              <a:defRPr sz="12800">
                <a:solidFill>
                  <a:schemeClr val="dk1"/>
                </a:solidFill>
                <a:latin typeface="Lato"/>
                <a:ea typeface="Lato"/>
                <a:cs typeface="Lato"/>
                <a:sym typeface="Lato"/>
              </a:defRPr>
            </a:lvl9pPr>
          </a:lstStyle>
          <a:p>
            <a:r>
              <a:t>xx%</a:t>
            </a:r>
          </a:p>
        </p:txBody>
      </p:sp>
      <p:sp>
        <p:nvSpPr>
          <p:cNvPr id="64" name="Google Shape;64;g166c39664c7_1_306"/>
          <p:cNvSpPr txBox="1"/>
          <p:nvPr>
            <p:ph idx="1" type="body"/>
          </p:nvPr>
        </p:nvSpPr>
        <p:spPr>
          <a:xfrm>
            <a:off x="1138600" y="3892600"/>
            <a:ext cx="9914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65" name="Google Shape;65;g166c39664c7_1_306"/>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g166c39664c7_1_31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g166c39664c7_1_262"/>
          <p:cNvCxnSpPr/>
          <p:nvPr/>
        </p:nvCxnSpPr>
        <p:spPr>
          <a:xfrm>
            <a:off x="566934" y="554200"/>
            <a:ext cx="110625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g166c39664c7_1_262"/>
          <p:cNvCxnSpPr/>
          <p:nvPr/>
        </p:nvCxnSpPr>
        <p:spPr>
          <a:xfrm>
            <a:off x="566934" y="6320000"/>
            <a:ext cx="11062500" cy="0"/>
          </a:xfrm>
          <a:prstGeom prst="straightConnector1">
            <a:avLst/>
          </a:prstGeom>
          <a:noFill/>
          <a:ln cap="flat" cmpd="sng" w="19050">
            <a:solidFill>
              <a:schemeClr val="lt1"/>
            </a:solidFill>
            <a:prstDash val="solid"/>
            <a:round/>
            <a:headEnd len="sm" w="sm" type="none"/>
            <a:tailEnd len="sm" w="sm" type="none"/>
          </a:ln>
        </p:spPr>
      </p:cxnSp>
      <p:sp>
        <p:nvSpPr>
          <p:cNvPr id="19" name="Google Shape;19;g166c39664c7_1_262"/>
          <p:cNvSpPr txBox="1"/>
          <p:nvPr>
            <p:ph type="title"/>
          </p:nvPr>
        </p:nvSpPr>
        <p:spPr>
          <a:xfrm>
            <a:off x="541900" y="2409100"/>
            <a:ext cx="11062500" cy="20559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6400"/>
              <a:buNone/>
              <a:defRPr sz="6400">
                <a:solidFill>
                  <a:schemeClr val="lt1"/>
                </a:solidFill>
              </a:defRPr>
            </a:lvl2pPr>
            <a:lvl3pPr lvl="2" algn="ctr">
              <a:spcBef>
                <a:spcPts val="0"/>
              </a:spcBef>
              <a:spcAft>
                <a:spcPts val="0"/>
              </a:spcAft>
              <a:buClr>
                <a:schemeClr val="lt1"/>
              </a:buClr>
              <a:buSzPts val="6400"/>
              <a:buNone/>
              <a:defRPr sz="6400">
                <a:solidFill>
                  <a:schemeClr val="lt1"/>
                </a:solidFill>
              </a:defRPr>
            </a:lvl3pPr>
            <a:lvl4pPr lvl="3" algn="ctr">
              <a:spcBef>
                <a:spcPts val="0"/>
              </a:spcBef>
              <a:spcAft>
                <a:spcPts val="0"/>
              </a:spcAft>
              <a:buClr>
                <a:schemeClr val="lt1"/>
              </a:buClr>
              <a:buSzPts val="6400"/>
              <a:buNone/>
              <a:defRPr sz="6400">
                <a:solidFill>
                  <a:schemeClr val="lt1"/>
                </a:solidFill>
              </a:defRPr>
            </a:lvl4pPr>
            <a:lvl5pPr lvl="4" algn="ctr">
              <a:spcBef>
                <a:spcPts val="0"/>
              </a:spcBef>
              <a:spcAft>
                <a:spcPts val="0"/>
              </a:spcAft>
              <a:buClr>
                <a:schemeClr val="lt1"/>
              </a:buClr>
              <a:buSzPts val="6400"/>
              <a:buNone/>
              <a:defRPr sz="6400">
                <a:solidFill>
                  <a:schemeClr val="lt1"/>
                </a:solidFill>
              </a:defRPr>
            </a:lvl5pPr>
            <a:lvl6pPr lvl="5" algn="ctr">
              <a:spcBef>
                <a:spcPts val="0"/>
              </a:spcBef>
              <a:spcAft>
                <a:spcPts val="0"/>
              </a:spcAft>
              <a:buClr>
                <a:schemeClr val="lt1"/>
              </a:buClr>
              <a:buSzPts val="6400"/>
              <a:buNone/>
              <a:defRPr sz="6400">
                <a:solidFill>
                  <a:schemeClr val="lt1"/>
                </a:solidFill>
              </a:defRPr>
            </a:lvl6pPr>
            <a:lvl7pPr lvl="6" algn="ctr">
              <a:spcBef>
                <a:spcPts val="0"/>
              </a:spcBef>
              <a:spcAft>
                <a:spcPts val="0"/>
              </a:spcAft>
              <a:buClr>
                <a:schemeClr val="lt1"/>
              </a:buClr>
              <a:buSzPts val="6400"/>
              <a:buNone/>
              <a:defRPr sz="6400">
                <a:solidFill>
                  <a:schemeClr val="lt1"/>
                </a:solidFill>
              </a:defRPr>
            </a:lvl7pPr>
            <a:lvl8pPr lvl="7" algn="ctr">
              <a:spcBef>
                <a:spcPts val="0"/>
              </a:spcBef>
              <a:spcAft>
                <a:spcPts val="0"/>
              </a:spcAft>
              <a:buClr>
                <a:schemeClr val="lt1"/>
              </a:buClr>
              <a:buSzPts val="6400"/>
              <a:buNone/>
              <a:defRPr sz="6400">
                <a:solidFill>
                  <a:schemeClr val="lt1"/>
                </a:solidFill>
              </a:defRPr>
            </a:lvl8pPr>
            <a:lvl9pPr lvl="8" algn="ctr">
              <a:spcBef>
                <a:spcPts val="0"/>
              </a:spcBef>
              <a:spcAft>
                <a:spcPts val="0"/>
              </a:spcAft>
              <a:buClr>
                <a:schemeClr val="lt1"/>
              </a:buClr>
              <a:buSzPts val="6400"/>
              <a:buNone/>
              <a:defRPr sz="6400">
                <a:solidFill>
                  <a:schemeClr val="lt1"/>
                </a:solidFill>
              </a:defRPr>
            </a:lvl9pPr>
          </a:lstStyle>
          <a:p/>
        </p:txBody>
      </p:sp>
      <p:sp>
        <p:nvSpPr>
          <p:cNvPr id="20" name="Google Shape;20;g166c39664c7_1_26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g166c39664c7_1_267"/>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g166c39664c7_1_267"/>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g166c39664c7_1_267"/>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25" name="Google Shape;25;g166c39664c7_1_267"/>
          <p:cNvSpPr txBox="1"/>
          <p:nvPr>
            <p:ph type="title"/>
          </p:nvPr>
        </p:nvSpPr>
        <p:spPr>
          <a:xfrm>
            <a:off x="3200333" y="767933"/>
            <a:ext cx="8428800" cy="8472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g166c39664c7_1_267"/>
          <p:cNvSpPr txBox="1"/>
          <p:nvPr>
            <p:ph idx="1" type="body"/>
          </p:nvPr>
        </p:nvSpPr>
        <p:spPr>
          <a:xfrm>
            <a:off x="3213483" y="2127701"/>
            <a:ext cx="8428800" cy="4003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7" name="Google Shape;27;g166c39664c7_1_267"/>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g166c39664c7_1_274"/>
          <p:cNvCxnSpPr/>
          <p:nvPr/>
        </p:nvCxnSpPr>
        <p:spPr>
          <a:xfrm>
            <a:off x="3303633" y="554200"/>
            <a:ext cx="83256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g166c39664c7_1_274"/>
          <p:cNvCxnSpPr/>
          <p:nvPr/>
        </p:nvCxnSpPr>
        <p:spPr>
          <a:xfrm>
            <a:off x="3303633" y="6320000"/>
            <a:ext cx="83256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g166c39664c7_1_274"/>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32" name="Google Shape;32;g166c39664c7_1_274"/>
          <p:cNvSpPr txBox="1"/>
          <p:nvPr>
            <p:ph type="title"/>
          </p:nvPr>
        </p:nvSpPr>
        <p:spPr>
          <a:xfrm>
            <a:off x="3200333" y="767933"/>
            <a:ext cx="8428800" cy="8472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3" name="Google Shape;33;g166c39664c7_1_274"/>
          <p:cNvSpPr txBox="1"/>
          <p:nvPr>
            <p:ph idx="1" type="body"/>
          </p:nvPr>
        </p:nvSpPr>
        <p:spPr>
          <a:xfrm>
            <a:off x="3200403" y="2136900"/>
            <a:ext cx="4095300" cy="4003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g166c39664c7_1_274"/>
          <p:cNvSpPr txBox="1"/>
          <p:nvPr>
            <p:ph idx="2" type="body"/>
          </p:nvPr>
        </p:nvSpPr>
        <p:spPr>
          <a:xfrm>
            <a:off x="7534096" y="2136900"/>
            <a:ext cx="4095300" cy="4003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166c39664c7_1_274"/>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166c39664c7_1_282"/>
          <p:cNvSpPr txBox="1"/>
          <p:nvPr>
            <p:ph type="title"/>
          </p:nvPr>
        </p:nvSpPr>
        <p:spPr>
          <a:xfrm>
            <a:off x="404400" y="548767"/>
            <a:ext cx="11360700" cy="8529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8" name="Google Shape;38;g166c39664c7_1_282"/>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g166c39664c7_1_285"/>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41" name="Google Shape;41;g166c39664c7_1_285"/>
          <p:cNvSpPr txBox="1"/>
          <p:nvPr>
            <p:ph type="title"/>
          </p:nvPr>
        </p:nvSpPr>
        <p:spPr>
          <a:xfrm>
            <a:off x="426000" y="1248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2" name="Google Shape;42;g166c39664c7_1_285"/>
          <p:cNvSpPr txBox="1"/>
          <p:nvPr>
            <p:ph idx="1" type="body"/>
          </p:nvPr>
        </p:nvSpPr>
        <p:spPr>
          <a:xfrm>
            <a:off x="426000" y="2462405"/>
            <a:ext cx="3744000" cy="37416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3" name="Google Shape;43;g166c39664c7_1_285"/>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g166c39664c7_1_290"/>
          <p:cNvCxnSpPr/>
          <p:nvPr/>
        </p:nvCxnSpPr>
        <p:spPr>
          <a:xfrm>
            <a:off x="566931" y="554200"/>
            <a:ext cx="244500" cy="0"/>
          </a:xfrm>
          <a:prstGeom prst="straightConnector1">
            <a:avLst/>
          </a:prstGeom>
          <a:noFill/>
          <a:ln cap="flat" cmpd="sng" w="19050">
            <a:solidFill>
              <a:schemeClr val="lt1"/>
            </a:solidFill>
            <a:prstDash val="solid"/>
            <a:round/>
            <a:headEnd len="sm" w="sm" type="none"/>
            <a:tailEnd len="sm" w="sm" type="none"/>
          </a:ln>
        </p:spPr>
      </p:cxnSp>
      <p:sp>
        <p:nvSpPr>
          <p:cNvPr id="46" name="Google Shape;46;g166c39664c7_1_290"/>
          <p:cNvSpPr txBox="1"/>
          <p:nvPr>
            <p:ph type="title"/>
          </p:nvPr>
        </p:nvSpPr>
        <p:spPr>
          <a:xfrm>
            <a:off x="377471" y="949521"/>
            <a:ext cx="8325600" cy="5114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47" name="Google Shape;47;g166c39664c7_1_290"/>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166c39664c7_1_294"/>
          <p:cNvSpPr/>
          <p:nvPr/>
        </p:nvSpPr>
        <p:spPr>
          <a:xfrm>
            <a:off x="6096000" y="167"/>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50" name="Google Shape;50;g166c39664c7_1_294"/>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g166c39664c7_1_294"/>
          <p:cNvSpPr txBox="1"/>
          <p:nvPr>
            <p:ph type="title"/>
          </p:nvPr>
        </p:nvSpPr>
        <p:spPr>
          <a:xfrm>
            <a:off x="354000" y="1863133"/>
            <a:ext cx="5393700" cy="17577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p:txBody>
      </p:sp>
      <p:sp>
        <p:nvSpPr>
          <p:cNvPr id="52" name="Google Shape;52;g166c39664c7_1_294"/>
          <p:cNvSpPr txBox="1"/>
          <p:nvPr>
            <p:ph idx="1" type="subTitle"/>
          </p:nvPr>
        </p:nvSpPr>
        <p:spPr>
          <a:xfrm>
            <a:off x="354000" y="364716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 name="Google Shape;53;g166c39664c7_1_294"/>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54" name="Google Shape;54;g166c39664c7_1_294"/>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g166c39664c7_1_301"/>
          <p:cNvCxnSpPr/>
          <p:nvPr/>
        </p:nvCxnSpPr>
        <p:spPr>
          <a:xfrm>
            <a:off x="566934" y="6320000"/>
            <a:ext cx="110625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g166c39664c7_1_301"/>
          <p:cNvCxnSpPr/>
          <p:nvPr/>
        </p:nvCxnSpPr>
        <p:spPr>
          <a:xfrm>
            <a:off x="566931" y="554200"/>
            <a:ext cx="244500" cy="0"/>
          </a:xfrm>
          <a:prstGeom prst="straightConnector1">
            <a:avLst/>
          </a:prstGeom>
          <a:noFill/>
          <a:ln cap="flat" cmpd="sng" w="19050">
            <a:solidFill>
              <a:schemeClr val="dk2"/>
            </a:solidFill>
            <a:prstDash val="solid"/>
            <a:round/>
            <a:headEnd len="sm" w="sm" type="none"/>
            <a:tailEnd len="sm" w="sm" type="none"/>
          </a:ln>
        </p:spPr>
      </p:cxnSp>
      <p:sp>
        <p:nvSpPr>
          <p:cNvPr id="58" name="Google Shape;58;g166c39664c7_1_301"/>
          <p:cNvSpPr txBox="1"/>
          <p:nvPr>
            <p:ph idx="1" type="body"/>
          </p:nvPr>
        </p:nvSpPr>
        <p:spPr>
          <a:xfrm>
            <a:off x="437356" y="5634700"/>
            <a:ext cx="11184900" cy="524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9" name="Google Shape;59;g166c39664c7_1_301"/>
          <p:cNvSpPr txBox="1"/>
          <p:nvPr>
            <p:ph idx="12" type="sldNum"/>
          </p:nvPr>
        </p:nvSpPr>
        <p:spPr>
          <a:xfrm>
            <a:off x="11330666" y="6251679"/>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g166c39664c7_1_251"/>
          <p:cNvSpPr txBox="1"/>
          <p:nvPr>
            <p:ph type="title"/>
          </p:nvPr>
        </p:nvSpPr>
        <p:spPr>
          <a:xfrm>
            <a:off x="3200333" y="767933"/>
            <a:ext cx="8428800" cy="8472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1pPr>
            <a:lvl2pPr lvl="1">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2pPr>
            <a:lvl3pPr lvl="2">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3pPr>
            <a:lvl4pPr lvl="3">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4pPr>
            <a:lvl5pPr lvl="4">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5pPr>
            <a:lvl6pPr lvl="5">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6pPr>
            <a:lvl7pPr lvl="6">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7pPr>
            <a:lvl8pPr lvl="7">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8pPr>
            <a:lvl9pPr lvl="8">
              <a:spcBef>
                <a:spcPts val="0"/>
              </a:spcBef>
              <a:spcAft>
                <a:spcPts val="0"/>
              </a:spcAft>
              <a:buClr>
                <a:schemeClr val="dk2"/>
              </a:buClr>
              <a:buSzPts val="4000"/>
              <a:buFont typeface="Raleway"/>
              <a:buNone/>
              <a:defRPr b="1" sz="4000">
                <a:solidFill>
                  <a:schemeClr val="dk2"/>
                </a:solidFill>
                <a:latin typeface="Raleway"/>
                <a:ea typeface="Raleway"/>
                <a:cs typeface="Raleway"/>
                <a:sym typeface="Raleway"/>
              </a:defRPr>
            </a:lvl9pPr>
          </a:lstStyle>
          <a:p/>
        </p:txBody>
      </p:sp>
      <p:sp>
        <p:nvSpPr>
          <p:cNvPr id="7" name="Google Shape;7;g166c39664c7_1_251"/>
          <p:cNvSpPr txBox="1"/>
          <p:nvPr>
            <p:ph idx="1" type="body"/>
          </p:nvPr>
        </p:nvSpPr>
        <p:spPr>
          <a:xfrm>
            <a:off x="3213483" y="2127701"/>
            <a:ext cx="8428800" cy="4003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Lato"/>
              <a:buChar char="●"/>
              <a:defRPr sz="2400">
                <a:solidFill>
                  <a:schemeClr val="dk2"/>
                </a:solidFill>
                <a:latin typeface="Lato"/>
                <a:ea typeface="Lato"/>
                <a:cs typeface="Lato"/>
                <a:sym typeface="Lato"/>
              </a:defRPr>
            </a:lvl1pPr>
            <a:lvl2pPr indent="-349250" lvl="1" marL="9144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2pPr>
            <a:lvl3pPr indent="-349250" lvl="2" marL="13716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3pPr>
            <a:lvl4pPr indent="-349250" lvl="3" marL="18288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4pPr>
            <a:lvl5pPr indent="-349250" lvl="4" marL="22860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5pPr>
            <a:lvl6pPr indent="-349250" lvl="5" marL="27432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6pPr>
            <a:lvl7pPr indent="-349250" lvl="6" marL="32004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7pPr>
            <a:lvl8pPr indent="-349250" lvl="7" marL="36576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8pPr>
            <a:lvl9pPr indent="-349250" lvl="8" marL="41148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9pPr>
          </a:lstStyle>
          <a:p/>
        </p:txBody>
      </p:sp>
      <p:sp>
        <p:nvSpPr>
          <p:cNvPr id="8" name="Google Shape;8;g166c39664c7_1_25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p14:dur="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42.png"/><Relationship Id="rId10" Type="http://schemas.openxmlformats.org/officeDocument/2006/relationships/image" Target="../media/image29.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40.png"/><Relationship Id="rId7" Type="http://schemas.openxmlformats.org/officeDocument/2006/relationships/image" Target="../media/image23.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11.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11.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11.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49.jpg"/><Relationship Id="rId5" Type="http://schemas.openxmlformats.org/officeDocument/2006/relationships/image" Target="../media/image48.png"/><Relationship Id="rId6"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50.png"/><Relationship Id="rId5"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46.png"/><Relationship Id="rId5"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799000" y="840300"/>
            <a:ext cx="10805400" cy="2055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sz="4500"/>
              <a:t>Phân tích các yếu tố tác động đến doanh số và doanh thu của các sản phẩm điện thoại di động của Shoppe</a:t>
            </a:r>
            <a:endParaRPr sz="4300"/>
          </a:p>
        </p:txBody>
      </p:sp>
      <p:sp>
        <p:nvSpPr>
          <p:cNvPr id="73" name="Google Shape;73;p1"/>
          <p:cNvSpPr txBox="1"/>
          <p:nvPr>
            <p:ph idx="1" type="subTitle"/>
          </p:nvPr>
        </p:nvSpPr>
        <p:spPr>
          <a:xfrm>
            <a:off x="799000" y="4317925"/>
            <a:ext cx="3355800" cy="147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Nhóm 9:</a:t>
            </a:r>
            <a:endParaRPr/>
          </a:p>
          <a:p>
            <a:pPr indent="0" lvl="0" marL="0" rtl="0" algn="ctr">
              <a:lnSpc>
                <a:spcPct val="90000"/>
              </a:lnSpc>
              <a:spcBef>
                <a:spcPts val="0"/>
              </a:spcBef>
              <a:spcAft>
                <a:spcPts val="0"/>
              </a:spcAft>
              <a:buClr>
                <a:schemeClr val="dk1"/>
              </a:buClr>
              <a:buSzPts val="2400"/>
              <a:buNone/>
            </a:pPr>
            <a:r>
              <a:rPr lang="en-US"/>
              <a:t>Thư Trần</a:t>
            </a:r>
            <a:endParaRPr/>
          </a:p>
          <a:p>
            <a:pPr indent="0" lvl="0" marL="0" rtl="0" algn="ctr">
              <a:lnSpc>
                <a:spcPct val="90000"/>
              </a:lnSpc>
              <a:spcBef>
                <a:spcPts val="0"/>
              </a:spcBef>
              <a:spcAft>
                <a:spcPts val="0"/>
              </a:spcAft>
              <a:buClr>
                <a:schemeClr val="dk1"/>
              </a:buClr>
              <a:buSzPts val="2400"/>
              <a:buNone/>
            </a:pPr>
            <a:r>
              <a:rPr lang="en-US"/>
              <a:t>Trần Thu Hiền</a:t>
            </a:r>
            <a:endParaRPr/>
          </a:p>
          <a:p>
            <a:pPr indent="0" lvl="0" marL="0" rtl="0" algn="ctr">
              <a:lnSpc>
                <a:spcPct val="90000"/>
              </a:lnSpc>
              <a:spcBef>
                <a:spcPts val="0"/>
              </a:spcBef>
              <a:spcAft>
                <a:spcPts val="0"/>
              </a:spcAft>
              <a:buClr>
                <a:schemeClr val="dk1"/>
              </a:buClr>
              <a:buSzPts val="2400"/>
              <a:buNone/>
            </a:pPr>
            <a:r>
              <a:rPr lang="en-US"/>
              <a:t>Trần Ngọc Hiệp</a:t>
            </a:r>
            <a:endParaRPr sz="1000">
              <a:solidFill>
                <a:srgbClr val="000000"/>
              </a:solidFill>
              <a:latin typeface="Arial"/>
              <a:ea typeface="Arial"/>
              <a:cs typeface="Arial"/>
              <a:sym typeface="Arial"/>
            </a:endParaRPr>
          </a:p>
          <a:p>
            <a:pPr indent="0" lvl="0" marL="0" rtl="0" algn="ctr">
              <a:lnSpc>
                <a:spcPct val="90000"/>
              </a:lnSpc>
              <a:spcBef>
                <a:spcPts val="0"/>
              </a:spcBef>
              <a:spcAft>
                <a:spcPts val="0"/>
              </a:spcAft>
              <a:buClr>
                <a:schemeClr val="dk1"/>
              </a:buClr>
              <a:buSzPts val="2400"/>
              <a:buNone/>
            </a:pPr>
            <a:r>
              <a:t/>
            </a:r>
            <a:endParaRPr/>
          </a:p>
        </p:txBody>
      </p:sp>
      <p:pic>
        <p:nvPicPr>
          <p:cNvPr id="74" name="Google Shape;74;p1"/>
          <p:cNvPicPr preferRelativeResize="0"/>
          <p:nvPr/>
        </p:nvPicPr>
        <p:blipFill>
          <a:blip r:embed="rId3">
            <a:alphaModFix/>
          </a:blip>
          <a:stretch>
            <a:fillRect/>
          </a:stretch>
        </p:blipFill>
        <p:spPr>
          <a:xfrm>
            <a:off x="4914375" y="3447202"/>
            <a:ext cx="5147200" cy="259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1678b4093b5_0_651"/>
          <p:cNvPicPr preferRelativeResize="0"/>
          <p:nvPr/>
        </p:nvPicPr>
        <p:blipFill>
          <a:blip r:embed="rId3">
            <a:alphaModFix/>
          </a:blip>
          <a:stretch>
            <a:fillRect/>
          </a:stretch>
        </p:blipFill>
        <p:spPr>
          <a:xfrm>
            <a:off x="503825" y="2759404"/>
            <a:ext cx="5343525" cy="685800"/>
          </a:xfrm>
          <a:prstGeom prst="rect">
            <a:avLst/>
          </a:prstGeom>
          <a:noFill/>
          <a:ln>
            <a:noFill/>
          </a:ln>
        </p:spPr>
      </p:pic>
      <p:sp>
        <p:nvSpPr>
          <p:cNvPr id="293" name="Google Shape;293;g1678b4093b5_0_651"/>
          <p:cNvSpPr txBox="1"/>
          <p:nvPr/>
        </p:nvSpPr>
        <p:spPr>
          <a:xfrm>
            <a:off x="503788" y="2260575"/>
            <a:ext cx="534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Có 3058 id sản phẩm nhưng có 3060 dòng =&gt; Có dữ liệu bị trùng</a:t>
            </a:r>
            <a:endParaRPr sz="1700">
              <a:latin typeface="Fira Sans Extra Condensed"/>
              <a:ea typeface="Fira Sans Extra Condensed"/>
              <a:cs typeface="Fira Sans Extra Condensed"/>
              <a:sym typeface="Fira Sans Extra Condensed"/>
            </a:endParaRPr>
          </a:p>
        </p:txBody>
      </p:sp>
      <p:sp>
        <p:nvSpPr>
          <p:cNvPr id="294" name="Google Shape;294;g1678b4093b5_0_651"/>
          <p:cNvSpPr txBox="1"/>
          <p:nvPr/>
        </p:nvSpPr>
        <p:spPr>
          <a:xfrm>
            <a:off x="503750" y="3497613"/>
            <a:ext cx="534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Thay các thương hiệu trống thành Other</a:t>
            </a:r>
            <a:endParaRPr sz="1700">
              <a:latin typeface="Fira Sans Extra Condensed"/>
              <a:ea typeface="Fira Sans Extra Condensed"/>
              <a:cs typeface="Fira Sans Extra Condensed"/>
              <a:sym typeface="Fira Sans Extra Condensed"/>
            </a:endParaRPr>
          </a:p>
        </p:txBody>
      </p:sp>
      <p:sp>
        <p:nvSpPr>
          <p:cNvPr id="295" name="Google Shape;295;g1678b4093b5_0_651"/>
          <p:cNvSpPr txBox="1"/>
          <p:nvPr/>
        </p:nvSpPr>
        <p:spPr>
          <a:xfrm>
            <a:off x="6017775" y="1814163"/>
            <a:ext cx="5343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Tính lại các cột giá khuyến mãi, giá gốc:</a:t>
            </a:r>
            <a:endParaRPr sz="1700">
              <a:latin typeface="Fira Sans Extra Condensed"/>
              <a:ea typeface="Fira Sans Extra Condensed"/>
              <a:cs typeface="Fira Sans Extra Condensed"/>
              <a:sym typeface="Fira Sans Extra Condensed"/>
            </a:endParaRPr>
          </a:p>
        </p:txBody>
      </p:sp>
      <p:pic>
        <p:nvPicPr>
          <p:cNvPr id="296" name="Google Shape;296;g1678b4093b5_0_651"/>
          <p:cNvPicPr preferRelativeResize="0"/>
          <p:nvPr/>
        </p:nvPicPr>
        <p:blipFill>
          <a:blip r:embed="rId4">
            <a:alphaModFix/>
          </a:blip>
          <a:stretch>
            <a:fillRect/>
          </a:stretch>
        </p:blipFill>
        <p:spPr>
          <a:xfrm>
            <a:off x="503810" y="3944013"/>
            <a:ext cx="3648075" cy="523875"/>
          </a:xfrm>
          <a:prstGeom prst="rect">
            <a:avLst/>
          </a:prstGeom>
          <a:noFill/>
          <a:ln>
            <a:noFill/>
          </a:ln>
        </p:spPr>
      </p:pic>
      <p:pic>
        <p:nvPicPr>
          <p:cNvPr id="297" name="Google Shape;297;g1678b4093b5_0_651"/>
          <p:cNvPicPr preferRelativeResize="0"/>
          <p:nvPr/>
        </p:nvPicPr>
        <p:blipFill>
          <a:blip r:embed="rId5">
            <a:alphaModFix/>
          </a:blip>
          <a:stretch>
            <a:fillRect/>
          </a:stretch>
        </p:blipFill>
        <p:spPr>
          <a:xfrm>
            <a:off x="6017775" y="2338513"/>
            <a:ext cx="5561676" cy="4268249"/>
          </a:xfrm>
          <a:prstGeom prst="rect">
            <a:avLst/>
          </a:prstGeom>
          <a:noFill/>
          <a:ln>
            <a:noFill/>
          </a:ln>
        </p:spPr>
      </p:pic>
      <p:sp>
        <p:nvSpPr>
          <p:cNvPr id="298" name="Google Shape;298;g1678b4093b5_0_651"/>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299" name="Google Shape;299;g1678b4093b5_0_651"/>
          <p:cNvPicPr preferRelativeResize="0"/>
          <p:nvPr/>
        </p:nvPicPr>
        <p:blipFill>
          <a:blip r:embed="rId6">
            <a:alphaModFix/>
          </a:blip>
          <a:stretch>
            <a:fillRect/>
          </a:stretch>
        </p:blipFill>
        <p:spPr>
          <a:xfrm>
            <a:off x="479400" y="320175"/>
            <a:ext cx="852900" cy="852900"/>
          </a:xfrm>
          <a:prstGeom prst="rect">
            <a:avLst/>
          </a:prstGeom>
          <a:noFill/>
          <a:ln>
            <a:noFill/>
          </a:ln>
        </p:spPr>
      </p:pic>
      <p:sp>
        <p:nvSpPr>
          <p:cNvPr id="300" name="Google Shape;300;g1678b4093b5_0_651"/>
          <p:cNvSpPr txBox="1"/>
          <p:nvPr/>
        </p:nvSpPr>
        <p:spPr>
          <a:xfrm>
            <a:off x="1332300" y="1554075"/>
            <a:ext cx="1556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DATA</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01" name="Google Shape;301;g1678b4093b5_0_651"/>
          <p:cNvGrpSpPr/>
          <p:nvPr/>
        </p:nvGrpSpPr>
        <p:grpSpPr>
          <a:xfrm>
            <a:off x="692515" y="1374807"/>
            <a:ext cx="606232" cy="596101"/>
            <a:chOff x="3522521" y="1975857"/>
            <a:chExt cx="367013" cy="331278"/>
          </a:xfrm>
        </p:grpSpPr>
        <p:sp>
          <p:nvSpPr>
            <p:cNvPr id="302" name="Google Shape;302;g1678b4093b5_0_651"/>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1678b4093b5_0_651"/>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678b4093b5_0_651"/>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1678b4093b5_0_651"/>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1678b4093b5_0_651"/>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678b4093b5_0_651"/>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678b4093b5_0_651"/>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ffcb82710a_0_52"/>
          <p:cNvSpPr txBox="1"/>
          <p:nvPr/>
        </p:nvSpPr>
        <p:spPr>
          <a:xfrm>
            <a:off x="937075" y="2240463"/>
            <a:ext cx="5880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Giả sứ các sản phẩm đã bán bằng giá khuyến mãi để tính Doanh thu: </a:t>
            </a:r>
            <a:endParaRPr sz="1700">
              <a:latin typeface="Fira Sans Extra Condensed"/>
              <a:ea typeface="Fira Sans Extra Condensed"/>
              <a:cs typeface="Fira Sans Extra Condensed"/>
              <a:sym typeface="Fira Sans Extra Condensed"/>
            </a:endParaRPr>
          </a:p>
        </p:txBody>
      </p:sp>
      <p:pic>
        <p:nvPicPr>
          <p:cNvPr id="314" name="Google Shape;314;gffcb82710a_0_52"/>
          <p:cNvPicPr preferRelativeResize="0"/>
          <p:nvPr/>
        </p:nvPicPr>
        <p:blipFill>
          <a:blip r:embed="rId3">
            <a:alphaModFix/>
          </a:blip>
          <a:stretch>
            <a:fillRect/>
          </a:stretch>
        </p:blipFill>
        <p:spPr>
          <a:xfrm>
            <a:off x="937075" y="2747075"/>
            <a:ext cx="6115050" cy="695325"/>
          </a:xfrm>
          <a:prstGeom prst="rect">
            <a:avLst/>
          </a:prstGeom>
          <a:noFill/>
          <a:ln>
            <a:noFill/>
          </a:ln>
        </p:spPr>
      </p:pic>
      <p:pic>
        <p:nvPicPr>
          <p:cNvPr id="315" name="Google Shape;315;gffcb82710a_0_52"/>
          <p:cNvPicPr preferRelativeResize="0"/>
          <p:nvPr/>
        </p:nvPicPr>
        <p:blipFill>
          <a:blip r:embed="rId4">
            <a:alphaModFix/>
          </a:blip>
          <a:stretch>
            <a:fillRect/>
          </a:stretch>
        </p:blipFill>
        <p:spPr>
          <a:xfrm>
            <a:off x="152400" y="4120400"/>
            <a:ext cx="11887199" cy="2467321"/>
          </a:xfrm>
          <a:prstGeom prst="rect">
            <a:avLst/>
          </a:prstGeom>
          <a:noFill/>
          <a:ln>
            <a:noFill/>
          </a:ln>
        </p:spPr>
      </p:pic>
      <p:sp>
        <p:nvSpPr>
          <p:cNvPr id="316" name="Google Shape;316;gffcb82710a_0_52"/>
          <p:cNvSpPr txBox="1"/>
          <p:nvPr/>
        </p:nvSpPr>
        <p:spPr>
          <a:xfrm>
            <a:off x="937075" y="3558200"/>
            <a:ext cx="502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Kết quả sau xử lý:</a:t>
            </a:r>
            <a:endParaRPr sz="1700">
              <a:latin typeface="Fira Sans Extra Condensed"/>
              <a:ea typeface="Fira Sans Extra Condensed"/>
              <a:cs typeface="Fira Sans Extra Condensed"/>
              <a:sym typeface="Fira Sans Extra Condensed"/>
            </a:endParaRPr>
          </a:p>
        </p:txBody>
      </p:sp>
      <p:sp>
        <p:nvSpPr>
          <p:cNvPr id="317" name="Google Shape;317;gffcb82710a_0_52"/>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318" name="Google Shape;318;gffcb82710a_0_52"/>
          <p:cNvPicPr preferRelativeResize="0"/>
          <p:nvPr/>
        </p:nvPicPr>
        <p:blipFill>
          <a:blip r:embed="rId5">
            <a:alphaModFix/>
          </a:blip>
          <a:stretch>
            <a:fillRect/>
          </a:stretch>
        </p:blipFill>
        <p:spPr>
          <a:xfrm>
            <a:off x="479400" y="320175"/>
            <a:ext cx="852900" cy="852900"/>
          </a:xfrm>
          <a:prstGeom prst="rect">
            <a:avLst/>
          </a:prstGeom>
          <a:noFill/>
          <a:ln>
            <a:noFill/>
          </a:ln>
        </p:spPr>
      </p:pic>
      <p:sp>
        <p:nvSpPr>
          <p:cNvPr id="319" name="Google Shape;319;gffcb82710a_0_52"/>
          <p:cNvSpPr txBox="1"/>
          <p:nvPr/>
        </p:nvSpPr>
        <p:spPr>
          <a:xfrm>
            <a:off x="1332300" y="1554075"/>
            <a:ext cx="1556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DATA</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20" name="Google Shape;320;gffcb82710a_0_52"/>
          <p:cNvGrpSpPr/>
          <p:nvPr/>
        </p:nvGrpSpPr>
        <p:grpSpPr>
          <a:xfrm>
            <a:off x="692515" y="1374807"/>
            <a:ext cx="606232" cy="596101"/>
            <a:chOff x="3522521" y="1975857"/>
            <a:chExt cx="367013" cy="331278"/>
          </a:xfrm>
        </p:grpSpPr>
        <p:sp>
          <p:nvSpPr>
            <p:cNvPr id="321" name="Google Shape;321;gffcb82710a_0_52"/>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ffcb82710a_0_52"/>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ffcb82710a_0_52"/>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ffcb82710a_0_52"/>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ffcb82710a_0_52"/>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ffcb82710a_0_52"/>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ffcb82710a_0_52"/>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66c39664c7_1_334"/>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333" name="Google Shape;333;g166c39664c7_1_334"/>
          <p:cNvPicPr preferRelativeResize="0"/>
          <p:nvPr/>
        </p:nvPicPr>
        <p:blipFill>
          <a:blip r:embed="rId3">
            <a:alphaModFix/>
          </a:blip>
          <a:stretch>
            <a:fillRect/>
          </a:stretch>
        </p:blipFill>
        <p:spPr>
          <a:xfrm>
            <a:off x="479400" y="320175"/>
            <a:ext cx="852900" cy="852900"/>
          </a:xfrm>
          <a:prstGeom prst="rect">
            <a:avLst/>
          </a:prstGeom>
          <a:noFill/>
          <a:ln>
            <a:noFill/>
          </a:ln>
        </p:spPr>
      </p:pic>
      <p:sp>
        <p:nvSpPr>
          <p:cNvPr id="334" name="Google Shape;334;g166c39664c7_1_334"/>
          <p:cNvSpPr txBox="1"/>
          <p:nvPr/>
        </p:nvSpPr>
        <p:spPr>
          <a:xfrm>
            <a:off x="1332300" y="1477875"/>
            <a:ext cx="2116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RATING</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35" name="Google Shape;335;g166c39664c7_1_334"/>
          <p:cNvGrpSpPr/>
          <p:nvPr/>
        </p:nvGrpSpPr>
        <p:grpSpPr>
          <a:xfrm>
            <a:off x="571792" y="1297615"/>
            <a:ext cx="680259" cy="615586"/>
            <a:chOff x="3967213" y="1975477"/>
            <a:chExt cx="368185" cy="331816"/>
          </a:xfrm>
        </p:grpSpPr>
        <p:sp>
          <p:nvSpPr>
            <p:cNvPr id="336" name="Google Shape;336;g166c39664c7_1_334"/>
            <p:cNvSpPr/>
            <p:nvPr/>
          </p:nvSpPr>
          <p:spPr>
            <a:xfrm>
              <a:off x="3967213" y="1975477"/>
              <a:ext cx="368185" cy="331816"/>
            </a:xfrm>
            <a:custGeom>
              <a:rect b="b" l="l" r="r" t="t"/>
              <a:pathLst>
                <a:path extrusionOk="0" h="10474" w="11622">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166c39664c7_1_334"/>
            <p:cNvSpPr/>
            <p:nvPr/>
          </p:nvSpPr>
          <p:spPr>
            <a:xfrm>
              <a:off x="4237665" y="2034307"/>
              <a:ext cx="32092" cy="63772"/>
            </a:xfrm>
            <a:custGeom>
              <a:rect b="b" l="l" r="r" t="t"/>
              <a:pathLst>
                <a:path extrusionOk="0" h="2013" w="1013">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66c39664c7_1_334"/>
            <p:cNvSpPr/>
            <p:nvPr/>
          </p:nvSpPr>
          <p:spPr>
            <a:xfrm>
              <a:off x="4241815" y="2014317"/>
              <a:ext cx="17012" cy="17012"/>
            </a:xfrm>
            <a:custGeom>
              <a:rect b="b" l="l" r="r" t="t"/>
              <a:pathLst>
                <a:path extrusionOk="0" h="537" w="537">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39" name="Google Shape;339;g166c39664c7_1_334"/>
          <p:cNvGraphicFramePr/>
          <p:nvPr/>
        </p:nvGraphicFramePr>
        <p:xfrm>
          <a:off x="1055663" y="2250872"/>
          <a:ext cx="3000000" cy="3000000"/>
        </p:xfrm>
        <a:graphic>
          <a:graphicData uri="http://schemas.openxmlformats.org/drawingml/2006/table">
            <a:tbl>
              <a:tblPr>
                <a:noFill/>
                <a:tableStyleId>{CCCDDD1A-C7FE-4BD8-8B4A-CE199F554745}</a:tableStyleId>
              </a:tblPr>
              <a:tblGrid>
                <a:gridCol w="884500"/>
                <a:gridCol w="1361000"/>
                <a:gridCol w="729100"/>
                <a:gridCol w="1253275"/>
                <a:gridCol w="989425"/>
                <a:gridCol w="1016250"/>
                <a:gridCol w="1146475"/>
                <a:gridCol w="822575"/>
                <a:gridCol w="1428750"/>
                <a:gridCol w="887950"/>
              </a:tblGrid>
              <a:tr h="504050">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Giá trị</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Kiểu dữ liệu</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hàng không chứa null</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giá trị duy nhất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Giá trị</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Kiểu dữ liệu</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hàng  không chứa null</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giá trị duy nhất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r>
              <a:tr h="504050">
                <a:tc>
                  <a:txBody>
                    <a:bodyPr/>
                    <a:lstStyle/>
                    <a:p>
                      <a:pPr indent="0" lvl="0" marL="0" rtl="0" algn="l">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item_id</a:t>
                      </a:r>
                      <a:endParaRPr sz="1700">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sản phẩm</a:t>
                      </a:r>
                      <a:endParaRPr sz="1700">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int64</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FF8C00"/>
                      </a:solidFill>
                      <a:prstDash val="solid"/>
                      <a:round/>
                      <a:headEnd len="sm" w="sm" type="none"/>
                      <a:tailEnd len="sm" w="sm" type="none"/>
                    </a:lnT>
                  </a:tcPr>
                </a:tc>
                <a:tc>
                  <a:txBody>
                    <a:bodyPr/>
                    <a:lstStyle/>
                    <a:p>
                      <a:pPr indent="0" lvl="0" marL="0" rtl="0" algn="r">
                        <a:spcBef>
                          <a:spcPts val="0"/>
                        </a:spcBef>
                        <a:spcAft>
                          <a:spcPts val="0"/>
                        </a:spcAft>
                        <a:buNone/>
                      </a:pPr>
                      <a:r>
                        <a:rPr lang="en-US"/>
                        <a:t>61472</a:t>
                      </a:r>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spcBef>
                          <a:spcPts val="0"/>
                        </a:spcBef>
                        <a:spcAft>
                          <a:spcPts val="0"/>
                        </a:spcAft>
                        <a:buNone/>
                      </a:pPr>
                      <a:r>
                        <a:rPr lang="en-US"/>
                        <a:t>3056</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user_name</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Tên tài khoản</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rPr>
                        <a:t>object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59669</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39511</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r>
              <a:tr h="504050">
                <a:tc>
                  <a:txBody>
                    <a:bodyPr/>
                    <a:lstStyle/>
                    <a:p>
                      <a:pPr indent="0" lvl="0" marL="0" rtl="0" algn="l">
                        <a:lnSpc>
                          <a:spcPct val="115000"/>
                        </a:lnSpc>
                        <a:spcBef>
                          <a:spcPts val="0"/>
                        </a:spcBef>
                        <a:spcAft>
                          <a:spcPts val="0"/>
                        </a:spcAft>
                        <a:buClr>
                          <a:schemeClr val="dk2"/>
                        </a:buClr>
                        <a:buSzPts val="1100"/>
                        <a:buFont typeface="Arial"/>
                        <a:buNone/>
                      </a:pPr>
                      <a:r>
                        <a:rPr lang="en-US" sz="1700">
                          <a:latin typeface="Fira Sans Extra Condensed"/>
                          <a:ea typeface="Fira Sans Extra Condensed"/>
                          <a:cs typeface="Fira Sans Extra Condensed"/>
                          <a:sym typeface="Fira Sans Extra Condensed"/>
                        </a:rPr>
                        <a:t>order</a:t>
                      </a:r>
                      <a:r>
                        <a:rPr lang="en-US" sz="1700">
                          <a:latin typeface="Fira Sans Extra Condensed"/>
                          <a:ea typeface="Fira Sans Extra Condensed"/>
                          <a:cs typeface="Fira Sans Extra Condensed"/>
                          <a:sym typeface="Fira Sans Extra Condensed"/>
                        </a:rPr>
                        <a:t>_id</a:t>
                      </a:r>
                      <a:endParaRPr sz="1700">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đơn hàng</a:t>
                      </a:r>
                      <a:endParaRPr sz="1700">
                        <a:solidFill>
                          <a:schemeClr val="dk2"/>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rPr>
                        <a:t>int64</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Clr>
                          <a:schemeClr val="dk2"/>
                        </a:buClr>
                        <a:buSzPts val="1100"/>
                        <a:buFont typeface="Arial"/>
                        <a:buNone/>
                      </a:pPr>
                      <a:r>
                        <a:rPr lang="en-US">
                          <a:solidFill>
                            <a:schemeClr val="dk2"/>
                          </a:solidFill>
                        </a:rPr>
                        <a:t>61472</a:t>
                      </a:r>
                      <a:endParaRPr/>
                    </a:p>
                  </a:txBody>
                  <a:tcPr marT="91425" marB="91425" marR="91425" marL="91425" anchor="ctr"/>
                </a:tc>
                <a:tc>
                  <a:txBody>
                    <a:bodyPr/>
                    <a:lstStyle/>
                    <a:p>
                      <a:pPr indent="0" lvl="0" marL="0" rtl="0" algn="r">
                        <a:spcBef>
                          <a:spcPts val="0"/>
                        </a:spcBef>
                        <a:spcAft>
                          <a:spcPts val="0"/>
                        </a:spcAft>
                        <a:buNone/>
                      </a:pPr>
                      <a:r>
                        <a:rPr lang="en-US"/>
                        <a:t>52683</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comment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Bình luận</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rPr>
                        <a:t>object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45664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35884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r h="504050">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cmt_id</a:t>
                      </a:r>
                      <a:endParaRPr sz="1700">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bình luận</a:t>
                      </a:r>
                      <a:endParaRPr sz="1700">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Clr>
                          <a:schemeClr val="dk2"/>
                        </a:buClr>
                        <a:buSzPts val="1100"/>
                        <a:buFont typeface="Arial"/>
                        <a:buNone/>
                      </a:pPr>
                      <a:r>
                        <a:rPr lang="en-US">
                          <a:solidFill>
                            <a:schemeClr val="dk2"/>
                          </a:solidFill>
                        </a:rPr>
                        <a:t>61472</a:t>
                      </a:r>
                      <a:endParaRPr/>
                    </a:p>
                  </a:txBody>
                  <a:tcPr marT="91425" marB="91425" marR="91425" marL="91425" anchor="ctr"/>
                </a:tc>
                <a:tc>
                  <a:txBody>
                    <a:bodyPr/>
                    <a:lstStyle/>
                    <a:p>
                      <a:pPr indent="0" lvl="0" marL="0" rtl="0" algn="r">
                        <a:spcBef>
                          <a:spcPts val="0"/>
                        </a:spcBef>
                        <a:spcAft>
                          <a:spcPts val="0"/>
                        </a:spcAft>
                        <a:buNone/>
                      </a:pPr>
                      <a:r>
                        <a:rPr lang="en-US"/>
                        <a:t>61351</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rating_star</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Đánh giá</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rPr>
                        <a:t>int64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Clr>
                          <a:schemeClr val="dk2"/>
                        </a:buClr>
                        <a:buSzPts val="1100"/>
                        <a:buFont typeface="Arial"/>
                        <a:buNone/>
                      </a:pPr>
                      <a:r>
                        <a:rPr lang="en-US">
                          <a:solidFill>
                            <a:schemeClr val="dk2"/>
                          </a:solidFill>
                        </a:rPr>
                        <a:t>61472</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5</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678b4093b5_0_698"/>
          <p:cNvSpPr txBox="1"/>
          <p:nvPr/>
        </p:nvSpPr>
        <p:spPr>
          <a:xfrm>
            <a:off x="812300" y="2089500"/>
            <a:ext cx="3568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Khó khăn: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Bình luận tự do, icon, không có cấu trúc</a:t>
            </a:r>
            <a:endParaRPr sz="1700">
              <a:latin typeface="Fira Sans Extra Condensed"/>
              <a:ea typeface="Fira Sans Extra Condensed"/>
              <a:cs typeface="Fira Sans Extra Condensed"/>
              <a:sym typeface="Fira Sans Extra Condensed"/>
            </a:endParaRPr>
          </a:p>
        </p:txBody>
      </p:sp>
      <p:pic>
        <p:nvPicPr>
          <p:cNvPr id="345" name="Google Shape;345;g1678b4093b5_0_698"/>
          <p:cNvPicPr preferRelativeResize="0"/>
          <p:nvPr/>
        </p:nvPicPr>
        <p:blipFill>
          <a:blip r:embed="rId3">
            <a:alphaModFix/>
          </a:blip>
          <a:stretch>
            <a:fillRect/>
          </a:stretch>
        </p:blipFill>
        <p:spPr>
          <a:xfrm>
            <a:off x="571600" y="3014000"/>
            <a:ext cx="11104951" cy="3406775"/>
          </a:xfrm>
          <a:prstGeom prst="rect">
            <a:avLst/>
          </a:prstGeom>
          <a:noFill/>
          <a:ln>
            <a:noFill/>
          </a:ln>
        </p:spPr>
      </p:pic>
      <p:sp>
        <p:nvSpPr>
          <p:cNvPr id="346" name="Google Shape;346;g1678b4093b5_0_698"/>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347" name="Google Shape;347;g1678b4093b5_0_698"/>
          <p:cNvPicPr preferRelativeResize="0"/>
          <p:nvPr/>
        </p:nvPicPr>
        <p:blipFill>
          <a:blip r:embed="rId4">
            <a:alphaModFix/>
          </a:blip>
          <a:stretch>
            <a:fillRect/>
          </a:stretch>
        </p:blipFill>
        <p:spPr>
          <a:xfrm>
            <a:off x="479400" y="320175"/>
            <a:ext cx="852900" cy="852900"/>
          </a:xfrm>
          <a:prstGeom prst="rect">
            <a:avLst/>
          </a:prstGeom>
          <a:noFill/>
          <a:ln>
            <a:noFill/>
          </a:ln>
        </p:spPr>
      </p:pic>
      <p:sp>
        <p:nvSpPr>
          <p:cNvPr id="348" name="Google Shape;348;g1678b4093b5_0_698"/>
          <p:cNvSpPr txBox="1"/>
          <p:nvPr/>
        </p:nvSpPr>
        <p:spPr>
          <a:xfrm>
            <a:off x="1332300" y="1477875"/>
            <a:ext cx="2116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RATING</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49" name="Google Shape;349;g1678b4093b5_0_698"/>
          <p:cNvGrpSpPr/>
          <p:nvPr/>
        </p:nvGrpSpPr>
        <p:grpSpPr>
          <a:xfrm>
            <a:off x="571792" y="1297615"/>
            <a:ext cx="680259" cy="615586"/>
            <a:chOff x="3967213" y="1975477"/>
            <a:chExt cx="368185" cy="331816"/>
          </a:xfrm>
        </p:grpSpPr>
        <p:sp>
          <p:nvSpPr>
            <p:cNvPr id="350" name="Google Shape;350;g1678b4093b5_0_698"/>
            <p:cNvSpPr/>
            <p:nvPr/>
          </p:nvSpPr>
          <p:spPr>
            <a:xfrm>
              <a:off x="3967213" y="1975477"/>
              <a:ext cx="368185" cy="331816"/>
            </a:xfrm>
            <a:custGeom>
              <a:rect b="b" l="l" r="r" t="t"/>
              <a:pathLst>
                <a:path extrusionOk="0" h="10474" w="11622">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678b4093b5_0_698"/>
            <p:cNvSpPr/>
            <p:nvPr/>
          </p:nvSpPr>
          <p:spPr>
            <a:xfrm>
              <a:off x="4237665" y="2034307"/>
              <a:ext cx="32092" cy="63772"/>
            </a:xfrm>
            <a:custGeom>
              <a:rect b="b" l="l" r="r" t="t"/>
              <a:pathLst>
                <a:path extrusionOk="0" h="2013" w="1013">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678b4093b5_0_698"/>
            <p:cNvSpPr/>
            <p:nvPr/>
          </p:nvSpPr>
          <p:spPr>
            <a:xfrm>
              <a:off x="4241815" y="2014317"/>
              <a:ext cx="17012" cy="17012"/>
            </a:xfrm>
            <a:custGeom>
              <a:rect b="b" l="l" r="r" t="t"/>
              <a:pathLst>
                <a:path extrusionOk="0" h="537" w="537">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ffcb82710a_0_75"/>
          <p:cNvSpPr txBox="1"/>
          <p:nvPr/>
        </p:nvSpPr>
        <p:spPr>
          <a:xfrm>
            <a:off x="345225" y="2264300"/>
            <a:ext cx="5797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Có 61351  mã bình luận nhưng có 61472  dòng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=&gt; Có dữ liệu bị trùng</a:t>
            </a:r>
            <a:endParaRPr sz="1700">
              <a:latin typeface="Fira Sans Extra Condensed"/>
              <a:ea typeface="Fira Sans Extra Condensed"/>
              <a:cs typeface="Fira Sans Extra Condensed"/>
              <a:sym typeface="Fira Sans Extra Condensed"/>
            </a:endParaRPr>
          </a:p>
        </p:txBody>
      </p:sp>
      <p:pic>
        <p:nvPicPr>
          <p:cNvPr id="358" name="Google Shape;358;gffcb82710a_0_75"/>
          <p:cNvPicPr preferRelativeResize="0"/>
          <p:nvPr/>
        </p:nvPicPr>
        <p:blipFill>
          <a:blip r:embed="rId3">
            <a:alphaModFix/>
          </a:blip>
          <a:stretch>
            <a:fillRect/>
          </a:stretch>
        </p:blipFill>
        <p:spPr>
          <a:xfrm>
            <a:off x="399438" y="3000417"/>
            <a:ext cx="5743575" cy="581025"/>
          </a:xfrm>
          <a:prstGeom prst="rect">
            <a:avLst/>
          </a:prstGeom>
          <a:noFill/>
          <a:ln>
            <a:noFill/>
          </a:ln>
        </p:spPr>
      </p:pic>
      <p:sp>
        <p:nvSpPr>
          <p:cNvPr id="359" name="Google Shape;359;gffcb82710a_0_75"/>
          <p:cNvSpPr txBox="1"/>
          <p:nvPr/>
        </p:nvSpPr>
        <p:spPr>
          <a:xfrm>
            <a:off x="6515225" y="2264288"/>
            <a:ext cx="502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Loại bỏ các ký tự đặc biệt, icon tưng tự cột </a:t>
            </a:r>
            <a:r>
              <a:rPr lang="en-US" sz="1700">
                <a:latin typeface="Fira Sans Extra Condensed"/>
                <a:ea typeface="Fira Sans Extra Condensed"/>
                <a:cs typeface="Fira Sans Extra Condensed"/>
                <a:sym typeface="Fira Sans Extra Condensed"/>
              </a:rPr>
              <a:t>name</a:t>
            </a:r>
            <a:endParaRPr sz="1700">
              <a:latin typeface="Fira Sans Extra Condensed"/>
              <a:ea typeface="Fira Sans Extra Condensed"/>
              <a:cs typeface="Fira Sans Extra Condensed"/>
              <a:sym typeface="Fira Sans Extra Condensed"/>
            </a:endParaRPr>
          </a:p>
        </p:txBody>
      </p:sp>
      <p:pic>
        <p:nvPicPr>
          <p:cNvPr id="360" name="Google Shape;360;gffcb82710a_0_75"/>
          <p:cNvPicPr preferRelativeResize="0"/>
          <p:nvPr/>
        </p:nvPicPr>
        <p:blipFill>
          <a:blip r:embed="rId4">
            <a:alphaModFix/>
          </a:blip>
          <a:stretch>
            <a:fillRect/>
          </a:stretch>
        </p:blipFill>
        <p:spPr>
          <a:xfrm>
            <a:off x="6525025" y="2895650"/>
            <a:ext cx="5000625" cy="685800"/>
          </a:xfrm>
          <a:prstGeom prst="rect">
            <a:avLst/>
          </a:prstGeom>
          <a:noFill/>
          <a:ln>
            <a:noFill/>
          </a:ln>
        </p:spPr>
      </p:pic>
      <p:pic>
        <p:nvPicPr>
          <p:cNvPr id="361" name="Google Shape;361;gffcb82710a_0_75"/>
          <p:cNvPicPr preferRelativeResize="0"/>
          <p:nvPr/>
        </p:nvPicPr>
        <p:blipFill>
          <a:blip r:embed="rId5">
            <a:alphaModFix/>
          </a:blip>
          <a:stretch>
            <a:fillRect/>
          </a:stretch>
        </p:blipFill>
        <p:spPr>
          <a:xfrm>
            <a:off x="116913" y="4316675"/>
            <a:ext cx="11935676" cy="2130000"/>
          </a:xfrm>
          <a:prstGeom prst="rect">
            <a:avLst/>
          </a:prstGeom>
          <a:noFill/>
          <a:ln>
            <a:noFill/>
          </a:ln>
        </p:spPr>
      </p:pic>
      <p:sp>
        <p:nvSpPr>
          <p:cNvPr id="362" name="Google Shape;362;gffcb82710a_0_75"/>
          <p:cNvSpPr txBox="1"/>
          <p:nvPr/>
        </p:nvSpPr>
        <p:spPr>
          <a:xfrm>
            <a:off x="399450" y="3709000"/>
            <a:ext cx="502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Kết quả sau xử lý:</a:t>
            </a:r>
            <a:endParaRPr sz="1700">
              <a:latin typeface="Fira Sans Extra Condensed"/>
              <a:ea typeface="Fira Sans Extra Condensed"/>
              <a:cs typeface="Fira Sans Extra Condensed"/>
              <a:sym typeface="Fira Sans Extra Condensed"/>
            </a:endParaRPr>
          </a:p>
        </p:txBody>
      </p:sp>
      <p:sp>
        <p:nvSpPr>
          <p:cNvPr id="363" name="Google Shape;363;gffcb82710a_0_75"/>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364" name="Google Shape;364;gffcb82710a_0_75"/>
          <p:cNvPicPr preferRelativeResize="0"/>
          <p:nvPr/>
        </p:nvPicPr>
        <p:blipFill>
          <a:blip r:embed="rId6">
            <a:alphaModFix/>
          </a:blip>
          <a:stretch>
            <a:fillRect/>
          </a:stretch>
        </p:blipFill>
        <p:spPr>
          <a:xfrm>
            <a:off x="479400" y="320175"/>
            <a:ext cx="852900" cy="852900"/>
          </a:xfrm>
          <a:prstGeom prst="rect">
            <a:avLst/>
          </a:prstGeom>
          <a:noFill/>
          <a:ln>
            <a:noFill/>
          </a:ln>
        </p:spPr>
      </p:pic>
      <p:sp>
        <p:nvSpPr>
          <p:cNvPr id="365" name="Google Shape;365;gffcb82710a_0_75"/>
          <p:cNvSpPr txBox="1"/>
          <p:nvPr/>
        </p:nvSpPr>
        <p:spPr>
          <a:xfrm>
            <a:off x="1332300" y="1477875"/>
            <a:ext cx="2116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RATING</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66" name="Google Shape;366;gffcb82710a_0_75"/>
          <p:cNvGrpSpPr/>
          <p:nvPr/>
        </p:nvGrpSpPr>
        <p:grpSpPr>
          <a:xfrm>
            <a:off x="571792" y="1297615"/>
            <a:ext cx="680259" cy="615586"/>
            <a:chOff x="3967213" y="1975477"/>
            <a:chExt cx="368185" cy="331816"/>
          </a:xfrm>
        </p:grpSpPr>
        <p:sp>
          <p:nvSpPr>
            <p:cNvPr id="367" name="Google Shape;367;gffcb82710a_0_75"/>
            <p:cNvSpPr/>
            <p:nvPr/>
          </p:nvSpPr>
          <p:spPr>
            <a:xfrm>
              <a:off x="3967213" y="1975477"/>
              <a:ext cx="368185" cy="331816"/>
            </a:xfrm>
            <a:custGeom>
              <a:rect b="b" l="l" r="r" t="t"/>
              <a:pathLst>
                <a:path extrusionOk="0" h="10474" w="11622">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ffcb82710a_0_75"/>
            <p:cNvSpPr/>
            <p:nvPr/>
          </p:nvSpPr>
          <p:spPr>
            <a:xfrm>
              <a:off x="4237665" y="2034307"/>
              <a:ext cx="32092" cy="63772"/>
            </a:xfrm>
            <a:custGeom>
              <a:rect b="b" l="l" r="r" t="t"/>
              <a:pathLst>
                <a:path extrusionOk="0" h="2013" w="1013">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ffcb82710a_0_75"/>
            <p:cNvSpPr/>
            <p:nvPr/>
          </p:nvSpPr>
          <p:spPr>
            <a:xfrm>
              <a:off x="4241815" y="2014317"/>
              <a:ext cx="17012" cy="17012"/>
            </a:xfrm>
            <a:custGeom>
              <a:rect b="b" l="l" r="r" t="t"/>
              <a:pathLst>
                <a:path extrusionOk="0" h="537" w="537">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ffcb82710a_0_108"/>
          <p:cNvSpPr txBox="1"/>
          <p:nvPr/>
        </p:nvSpPr>
        <p:spPr>
          <a:xfrm>
            <a:off x="479400" y="2117550"/>
            <a:ext cx="5419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Sử dụng gói pyvi để tìm ghép cụm từ và  ra động từ, tính từ, danh từ của bình luận</a:t>
            </a:r>
            <a:endParaRPr sz="1700">
              <a:latin typeface="Fira Sans Extra Condensed"/>
              <a:ea typeface="Fira Sans Extra Condensed"/>
              <a:cs typeface="Fira Sans Extra Condensed"/>
              <a:sym typeface="Fira Sans Extra Condensed"/>
            </a:endParaRPr>
          </a:p>
        </p:txBody>
      </p:sp>
      <p:pic>
        <p:nvPicPr>
          <p:cNvPr id="375" name="Google Shape;375;gffcb82710a_0_108"/>
          <p:cNvPicPr preferRelativeResize="0"/>
          <p:nvPr/>
        </p:nvPicPr>
        <p:blipFill>
          <a:blip r:embed="rId3">
            <a:alphaModFix/>
          </a:blip>
          <a:stretch>
            <a:fillRect/>
          </a:stretch>
        </p:blipFill>
        <p:spPr>
          <a:xfrm>
            <a:off x="571800" y="2949350"/>
            <a:ext cx="7098501" cy="2616950"/>
          </a:xfrm>
          <a:prstGeom prst="rect">
            <a:avLst/>
          </a:prstGeom>
          <a:noFill/>
          <a:ln>
            <a:noFill/>
          </a:ln>
        </p:spPr>
      </p:pic>
      <p:pic>
        <p:nvPicPr>
          <p:cNvPr id="376" name="Google Shape;376;gffcb82710a_0_108"/>
          <p:cNvPicPr preferRelativeResize="0"/>
          <p:nvPr/>
        </p:nvPicPr>
        <p:blipFill>
          <a:blip r:embed="rId4">
            <a:alphaModFix/>
          </a:blip>
          <a:stretch>
            <a:fillRect/>
          </a:stretch>
        </p:blipFill>
        <p:spPr>
          <a:xfrm>
            <a:off x="7896700" y="1102800"/>
            <a:ext cx="3475600" cy="5576000"/>
          </a:xfrm>
          <a:prstGeom prst="rect">
            <a:avLst/>
          </a:prstGeom>
          <a:noFill/>
          <a:ln>
            <a:noFill/>
          </a:ln>
        </p:spPr>
      </p:pic>
      <p:pic>
        <p:nvPicPr>
          <p:cNvPr id="377" name="Google Shape;377;gffcb82710a_0_108"/>
          <p:cNvPicPr preferRelativeResize="0"/>
          <p:nvPr/>
        </p:nvPicPr>
        <p:blipFill>
          <a:blip r:embed="rId5">
            <a:alphaModFix/>
          </a:blip>
          <a:stretch>
            <a:fillRect/>
          </a:stretch>
        </p:blipFill>
        <p:spPr>
          <a:xfrm>
            <a:off x="9371599" y="2232829"/>
            <a:ext cx="1940750" cy="4186596"/>
          </a:xfrm>
          <a:prstGeom prst="rect">
            <a:avLst/>
          </a:prstGeom>
          <a:noFill/>
          <a:ln>
            <a:noFill/>
          </a:ln>
        </p:spPr>
      </p:pic>
      <p:sp>
        <p:nvSpPr>
          <p:cNvPr id="378" name="Google Shape;378;gffcb82710a_0_108"/>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379" name="Google Shape;379;gffcb82710a_0_108"/>
          <p:cNvPicPr preferRelativeResize="0"/>
          <p:nvPr/>
        </p:nvPicPr>
        <p:blipFill>
          <a:blip r:embed="rId6">
            <a:alphaModFix/>
          </a:blip>
          <a:stretch>
            <a:fillRect/>
          </a:stretch>
        </p:blipFill>
        <p:spPr>
          <a:xfrm>
            <a:off x="479400" y="320175"/>
            <a:ext cx="852900" cy="852900"/>
          </a:xfrm>
          <a:prstGeom prst="rect">
            <a:avLst/>
          </a:prstGeom>
          <a:noFill/>
          <a:ln>
            <a:noFill/>
          </a:ln>
        </p:spPr>
      </p:pic>
      <p:sp>
        <p:nvSpPr>
          <p:cNvPr id="380" name="Google Shape;380;gffcb82710a_0_108"/>
          <p:cNvSpPr txBox="1"/>
          <p:nvPr/>
        </p:nvSpPr>
        <p:spPr>
          <a:xfrm>
            <a:off x="1332300" y="1477875"/>
            <a:ext cx="2116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RATING</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81" name="Google Shape;381;gffcb82710a_0_108"/>
          <p:cNvGrpSpPr/>
          <p:nvPr/>
        </p:nvGrpSpPr>
        <p:grpSpPr>
          <a:xfrm>
            <a:off x="571792" y="1297615"/>
            <a:ext cx="680259" cy="615586"/>
            <a:chOff x="3967213" y="1975477"/>
            <a:chExt cx="368185" cy="331816"/>
          </a:xfrm>
        </p:grpSpPr>
        <p:sp>
          <p:nvSpPr>
            <p:cNvPr id="382" name="Google Shape;382;gffcb82710a_0_108"/>
            <p:cNvSpPr/>
            <p:nvPr/>
          </p:nvSpPr>
          <p:spPr>
            <a:xfrm>
              <a:off x="3967213" y="1975477"/>
              <a:ext cx="368185" cy="331816"/>
            </a:xfrm>
            <a:custGeom>
              <a:rect b="b" l="l" r="r" t="t"/>
              <a:pathLst>
                <a:path extrusionOk="0" h="10474" w="11622">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ffcb82710a_0_108"/>
            <p:cNvSpPr/>
            <p:nvPr/>
          </p:nvSpPr>
          <p:spPr>
            <a:xfrm>
              <a:off x="4237665" y="2034307"/>
              <a:ext cx="32092" cy="63772"/>
            </a:xfrm>
            <a:custGeom>
              <a:rect b="b" l="l" r="r" t="t"/>
              <a:pathLst>
                <a:path extrusionOk="0" h="2013" w="1013">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ffcb82710a_0_108"/>
            <p:cNvSpPr/>
            <p:nvPr/>
          </p:nvSpPr>
          <p:spPr>
            <a:xfrm>
              <a:off x="4241815" y="2014317"/>
              <a:ext cx="17012" cy="17012"/>
            </a:xfrm>
            <a:custGeom>
              <a:rect b="b" l="l" r="r" t="t"/>
              <a:pathLst>
                <a:path extrusionOk="0" h="537" w="537">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ffcb82710a_0_95"/>
          <p:cNvSpPr txBox="1"/>
          <p:nvPr/>
        </p:nvSpPr>
        <p:spPr>
          <a:xfrm>
            <a:off x="514175" y="4443875"/>
            <a:ext cx="57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ato"/>
                <a:ea typeface="Lato"/>
                <a:cs typeface="Lato"/>
                <a:sym typeface="Lato"/>
              </a:rPr>
              <a:t>Có 61351  mã bình luận nhưng có 61472  dòng =&gt; Có dữ liệu bị trùng</a:t>
            </a:r>
            <a:endParaRPr>
              <a:latin typeface="Lato"/>
              <a:ea typeface="Lato"/>
              <a:cs typeface="Lato"/>
              <a:sym typeface="Lato"/>
            </a:endParaRPr>
          </a:p>
        </p:txBody>
      </p:sp>
      <p:pic>
        <p:nvPicPr>
          <p:cNvPr id="390" name="Google Shape;390;gffcb82710a_0_95"/>
          <p:cNvPicPr preferRelativeResize="0"/>
          <p:nvPr/>
        </p:nvPicPr>
        <p:blipFill>
          <a:blip r:embed="rId3">
            <a:alphaModFix/>
          </a:blip>
          <a:stretch>
            <a:fillRect/>
          </a:stretch>
        </p:blipFill>
        <p:spPr>
          <a:xfrm>
            <a:off x="404400" y="2570822"/>
            <a:ext cx="11360701" cy="3577754"/>
          </a:xfrm>
          <a:prstGeom prst="rect">
            <a:avLst/>
          </a:prstGeom>
          <a:noFill/>
          <a:ln>
            <a:noFill/>
          </a:ln>
        </p:spPr>
      </p:pic>
      <p:sp>
        <p:nvSpPr>
          <p:cNvPr id="391" name="Google Shape;391;gffcb82710a_0_95"/>
          <p:cNvSpPr txBox="1"/>
          <p:nvPr/>
        </p:nvSpPr>
        <p:spPr>
          <a:xfrm>
            <a:off x="514175" y="2020263"/>
            <a:ext cx="502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Kết quả sau xử lý:</a:t>
            </a:r>
            <a:endParaRPr sz="1700">
              <a:latin typeface="Fira Sans Extra Condensed"/>
              <a:ea typeface="Fira Sans Extra Condensed"/>
              <a:cs typeface="Fira Sans Extra Condensed"/>
              <a:sym typeface="Fira Sans Extra Condensed"/>
            </a:endParaRPr>
          </a:p>
        </p:txBody>
      </p:sp>
      <p:sp>
        <p:nvSpPr>
          <p:cNvPr id="392" name="Google Shape;392;gffcb82710a_0_95"/>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393" name="Google Shape;393;gffcb82710a_0_95"/>
          <p:cNvPicPr preferRelativeResize="0"/>
          <p:nvPr/>
        </p:nvPicPr>
        <p:blipFill>
          <a:blip r:embed="rId4">
            <a:alphaModFix/>
          </a:blip>
          <a:stretch>
            <a:fillRect/>
          </a:stretch>
        </p:blipFill>
        <p:spPr>
          <a:xfrm>
            <a:off x="479400" y="320175"/>
            <a:ext cx="852900" cy="852900"/>
          </a:xfrm>
          <a:prstGeom prst="rect">
            <a:avLst/>
          </a:prstGeom>
          <a:noFill/>
          <a:ln>
            <a:noFill/>
          </a:ln>
        </p:spPr>
      </p:pic>
      <p:sp>
        <p:nvSpPr>
          <p:cNvPr id="394" name="Google Shape;394;gffcb82710a_0_95"/>
          <p:cNvSpPr txBox="1"/>
          <p:nvPr/>
        </p:nvSpPr>
        <p:spPr>
          <a:xfrm>
            <a:off x="1332300" y="1477875"/>
            <a:ext cx="2116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RATING</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395" name="Google Shape;395;gffcb82710a_0_95"/>
          <p:cNvGrpSpPr/>
          <p:nvPr/>
        </p:nvGrpSpPr>
        <p:grpSpPr>
          <a:xfrm>
            <a:off x="571792" y="1297615"/>
            <a:ext cx="680259" cy="615586"/>
            <a:chOff x="3967213" y="1975477"/>
            <a:chExt cx="368185" cy="331816"/>
          </a:xfrm>
        </p:grpSpPr>
        <p:sp>
          <p:nvSpPr>
            <p:cNvPr id="396" name="Google Shape;396;gffcb82710a_0_95"/>
            <p:cNvSpPr/>
            <p:nvPr/>
          </p:nvSpPr>
          <p:spPr>
            <a:xfrm>
              <a:off x="3967213" y="1975477"/>
              <a:ext cx="368185" cy="331816"/>
            </a:xfrm>
            <a:custGeom>
              <a:rect b="b" l="l" r="r" t="t"/>
              <a:pathLst>
                <a:path extrusionOk="0" h="10474" w="11622">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ffcb82710a_0_95"/>
            <p:cNvSpPr/>
            <p:nvPr/>
          </p:nvSpPr>
          <p:spPr>
            <a:xfrm>
              <a:off x="4237665" y="2034307"/>
              <a:ext cx="32092" cy="63772"/>
            </a:xfrm>
            <a:custGeom>
              <a:rect b="b" l="l" r="r" t="t"/>
              <a:pathLst>
                <a:path extrusionOk="0" h="2013" w="1013">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ffcb82710a_0_95"/>
            <p:cNvSpPr/>
            <p:nvPr/>
          </p:nvSpPr>
          <p:spPr>
            <a:xfrm>
              <a:off x="4241815" y="2014317"/>
              <a:ext cx="17012" cy="17012"/>
            </a:xfrm>
            <a:custGeom>
              <a:rect b="b" l="l" r="r" t="t"/>
              <a:pathLst>
                <a:path extrusionOk="0" h="537" w="537">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1689174e0bc_0_26"/>
          <p:cNvPicPr preferRelativeResize="0"/>
          <p:nvPr/>
        </p:nvPicPr>
        <p:blipFill>
          <a:blip r:embed="rId3">
            <a:alphaModFix/>
          </a:blip>
          <a:stretch>
            <a:fillRect/>
          </a:stretch>
        </p:blipFill>
        <p:spPr>
          <a:xfrm>
            <a:off x="760513" y="2403663"/>
            <a:ext cx="3571875" cy="4219575"/>
          </a:xfrm>
          <a:prstGeom prst="rect">
            <a:avLst/>
          </a:prstGeom>
          <a:noFill/>
          <a:ln>
            <a:noFill/>
          </a:ln>
        </p:spPr>
      </p:pic>
      <p:pic>
        <p:nvPicPr>
          <p:cNvPr id="404" name="Google Shape;404;g1689174e0bc_0_26"/>
          <p:cNvPicPr preferRelativeResize="0"/>
          <p:nvPr/>
        </p:nvPicPr>
        <p:blipFill>
          <a:blip r:embed="rId4">
            <a:alphaModFix/>
          </a:blip>
          <a:stretch>
            <a:fillRect/>
          </a:stretch>
        </p:blipFill>
        <p:spPr>
          <a:xfrm>
            <a:off x="7476550" y="2353325"/>
            <a:ext cx="2312425" cy="4103225"/>
          </a:xfrm>
          <a:prstGeom prst="rect">
            <a:avLst/>
          </a:prstGeom>
          <a:noFill/>
          <a:ln>
            <a:noFill/>
          </a:ln>
        </p:spPr>
      </p:pic>
      <p:sp>
        <p:nvSpPr>
          <p:cNvPr id="405" name="Google Shape;405;g1689174e0bc_0_26"/>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406" name="Google Shape;406;g1689174e0bc_0_26"/>
          <p:cNvPicPr preferRelativeResize="0"/>
          <p:nvPr/>
        </p:nvPicPr>
        <p:blipFill>
          <a:blip r:embed="rId5">
            <a:alphaModFix/>
          </a:blip>
          <a:stretch>
            <a:fillRect/>
          </a:stretch>
        </p:blipFill>
        <p:spPr>
          <a:xfrm>
            <a:off x="479400" y="320175"/>
            <a:ext cx="852900" cy="852900"/>
          </a:xfrm>
          <a:prstGeom prst="rect">
            <a:avLst/>
          </a:prstGeom>
          <a:noFill/>
          <a:ln>
            <a:noFill/>
          </a:ln>
        </p:spPr>
      </p:pic>
      <p:grpSp>
        <p:nvGrpSpPr>
          <p:cNvPr id="407" name="Google Shape;407;g1689174e0bc_0_26"/>
          <p:cNvGrpSpPr/>
          <p:nvPr/>
        </p:nvGrpSpPr>
        <p:grpSpPr>
          <a:xfrm>
            <a:off x="653001" y="1569025"/>
            <a:ext cx="559241" cy="550305"/>
            <a:chOff x="7988716" y="3350852"/>
            <a:chExt cx="326145" cy="357387"/>
          </a:xfrm>
        </p:grpSpPr>
        <p:sp>
          <p:nvSpPr>
            <p:cNvPr id="408" name="Google Shape;408;g1689174e0bc_0_26"/>
            <p:cNvSpPr/>
            <p:nvPr/>
          </p:nvSpPr>
          <p:spPr>
            <a:xfrm>
              <a:off x="8025312" y="3410721"/>
              <a:ext cx="71649" cy="71267"/>
            </a:xfrm>
            <a:custGeom>
              <a:rect b="b" l="l" r="r" t="t"/>
              <a:pathLst>
                <a:path extrusionOk="0" h="2239" w="2251">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689174e0bc_0_26"/>
            <p:cNvSpPr/>
            <p:nvPr/>
          </p:nvSpPr>
          <p:spPr>
            <a:xfrm>
              <a:off x="8191306" y="3380768"/>
              <a:ext cx="70917" cy="71299"/>
            </a:xfrm>
            <a:custGeom>
              <a:rect b="b" l="l" r="r" t="t"/>
              <a:pathLst>
                <a:path extrusionOk="0" h="2240" w="2228">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689174e0bc_0_26"/>
            <p:cNvSpPr/>
            <p:nvPr/>
          </p:nvSpPr>
          <p:spPr>
            <a:xfrm>
              <a:off x="7988716" y="3350852"/>
              <a:ext cx="326145" cy="357387"/>
            </a:xfrm>
            <a:custGeom>
              <a:rect b="b" l="l" r="r" t="t"/>
              <a:pathLst>
                <a:path extrusionOk="0" h="11228" w="11228">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g1689174e0bc_0_26"/>
          <p:cNvGrpSpPr/>
          <p:nvPr/>
        </p:nvGrpSpPr>
        <p:grpSpPr>
          <a:xfrm>
            <a:off x="6511986" y="1569035"/>
            <a:ext cx="559236" cy="550301"/>
            <a:chOff x="6608877" y="3353074"/>
            <a:chExt cx="357408" cy="357408"/>
          </a:xfrm>
        </p:grpSpPr>
        <p:sp>
          <p:nvSpPr>
            <p:cNvPr id="412" name="Google Shape;412;g1689174e0bc_0_26"/>
            <p:cNvSpPr/>
            <p:nvPr/>
          </p:nvSpPr>
          <p:spPr>
            <a:xfrm>
              <a:off x="6608877" y="3353074"/>
              <a:ext cx="357408" cy="357408"/>
            </a:xfrm>
            <a:custGeom>
              <a:rect b="b" l="l" r="r" t="t"/>
              <a:pathLst>
                <a:path extrusionOk="0" h="11169" w="11169">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1689174e0bc_0_26"/>
            <p:cNvSpPr/>
            <p:nvPr/>
          </p:nvSpPr>
          <p:spPr>
            <a:xfrm>
              <a:off x="6770029" y="3565170"/>
              <a:ext cx="44608" cy="27968"/>
            </a:xfrm>
            <a:custGeom>
              <a:rect b="b" l="l" r="r" t="t"/>
              <a:pathLst>
                <a:path extrusionOk="0" h="874" w="1394">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1689174e0bc_0_26"/>
            <p:cNvSpPr/>
            <p:nvPr/>
          </p:nvSpPr>
          <p:spPr>
            <a:xfrm>
              <a:off x="6859949" y="3437074"/>
              <a:ext cx="24416" cy="31840"/>
            </a:xfrm>
            <a:custGeom>
              <a:rect b="b" l="l" r="r" t="t"/>
              <a:pathLst>
                <a:path extrusionOk="0" h="995" w="763">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1689174e0bc_0_26"/>
            <p:cNvSpPr/>
            <p:nvPr/>
          </p:nvSpPr>
          <p:spPr>
            <a:xfrm>
              <a:off x="6824525" y="3509426"/>
              <a:ext cx="17920" cy="28448"/>
            </a:xfrm>
            <a:custGeom>
              <a:rect b="b" l="l" r="r" t="t"/>
              <a:pathLst>
                <a:path extrusionOk="0" h="889" w="56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689174e0bc_0_26"/>
            <p:cNvSpPr/>
            <p:nvPr/>
          </p:nvSpPr>
          <p:spPr>
            <a:xfrm>
              <a:off x="6790989" y="3541906"/>
              <a:ext cx="42688" cy="34464"/>
            </a:xfrm>
            <a:custGeom>
              <a:rect b="b" l="l" r="r" t="t"/>
              <a:pathLst>
                <a:path extrusionOk="0" h="1077" w="1334">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689174e0bc_0_26"/>
            <p:cNvSpPr/>
            <p:nvPr/>
          </p:nvSpPr>
          <p:spPr>
            <a:xfrm>
              <a:off x="6840525" y="3544914"/>
              <a:ext cx="54112" cy="32608"/>
            </a:xfrm>
            <a:custGeom>
              <a:rect b="b" l="l" r="r" t="t"/>
              <a:pathLst>
                <a:path extrusionOk="0" h="1019" w="1691">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689174e0bc_0_26"/>
            <p:cNvSpPr/>
            <p:nvPr/>
          </p:nvSpPr>
          <p:spPr>
            <a:xfrm>
              <a:off x="6793645" y="3582770"/>
              <a:ext cx="102144" cy="75520"/>
            </a:xfrm>
            <a:custGeom>
              <a:rect b="b" l="l" r="r" t="t"/>
              <a:pathLst>
                <a:path extrusionOk="0" h="2360" w="3192">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g1689174e0bc_0_26"/>
          <p:cNvSpPr txBox="1"/>
          <p:nvPr/>
        </p:nvSpPr>
        <p:spPr>
          <a:xfrm>
            <a:off x="1332300" y="1477875"/>
            <a:ext cx="3355200" cy="7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Thêm file excel dữ liệu </a:t>
            </a:r>
            <a:endParaRPr sz="2400">
              <a:solidFill>
                <a:srgbClr val="FF8C00"/>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Khu vực, Tỉnh, Kinh vĩ độ</a:t>
            </a:r>
            <a:endParaRPr sz="2400">
              <a:solidFill>
                <a:srgbClr val="FF8C00"/>
              </a:solidFill>
              <a:latin typeface="Fira Sans Extra Condensed Medium"/>
              <a:ea typeface="Fira Sans Extra Condensed Medium"/>
              <a:cs typeface="Fira Sans Extra Condensed Medium"/>
              <a:sym typeface="Fira Sans Extra Condensed Medium"/>
            </a:endParaRPr>
          </a:p>
        </p:txBody>
      </p:sp>
      <p:sp>
        <p:nvSpPr>
          <p:cNvPr id="420" name="Google Shape;420;g1689174e0bc_0_26"/>
          <p:cNvSpPr txBox="1"/>
          <p:nvPr/>
        </p:nvSpPr>
        <p:spPr>
          <a:xfrm>
            <a:off x="7197500" y="1473100"/>
            <a:ext cx="2656800" cy="7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Thêm file Geojson các tỉnh của Việt Nam</a:t>
            </a:r>
            <a:endParaRPr sz="2400">
              <a:solidFill>
                <a:srgbClr val="FF8C00"/>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6a009d3a5e_0_12"/>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Đặt vấn đề</a:t>
            </a:r>
            <a:endParaRPr>
              <a:solidFill>
                <a:schemeClr val="dk1"/>
              </a:solidFill>
            </a:endParaRPr>
          </a:p>
        </p:txBody>
      </p:sp>
      <p:sp>
        <p:nvSpPr>
          <p:cNvPr id="426" name="Google Shape;426;g16a009d3a5e_0_12"/>
          <p:cNvSpPr txBox="1"/>
          <p:nvPr/>
        </p:nvSpPr>
        <p:spPr>
          <a:xfrm>
            <a:off x="404400" y="1527625"/>
            <a:ext cx="10674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Fira Sans Extra Condensed"/>
              <a:buChar char="-"/>
            </a:pPr>
            <a:r>
              <a:rPr lang="en-US" sz="2000">
                <a:latin typeface="Fira Sans Extra Condensed"/>
                <a:ea typeface="Fira Sans Extra Condensed"/>
                <a:cs typeface="Fira Sans Extra Condensed"/>
                <a:sym typeface="Fira Sans Extra Condensed"/>
              </a:rPr>
              <a:t>Thương hiệu có ảnh hưởng đến doanh số và doanh thu không ?</a:t>
            </a:r>
            <a:endParaRPr sz="2000">
              <a:latin typeface="Fira Sans Extra Condensed"/>
              <a:ea typeface="Fira Sans Extra Condensed"/>
              <a:cs typeface="Fira Sans Extra Condensed"/>
              <a:sym typeface="Fira Sans Extra Condensed"/>
            </a:endParaRPr>
          </a:p>
          <a:p>
            <a:pPr indent="-355600" lvl="0" marL="457200" rtl="0" algn="l">
              <a:spcBef>
                <a:spcPts val="0"/>
              </a:spcBef>
              <a:spcAft>
                <a:spcPts val="0"/>
              </a:spcAft>
              <a:buSzPts val="2000"/>
              <a:buFont typeface="Fira Sans Extra Condensed"/>
              <a:buChar char="-"/>
            </a:pPr>
            <a:r>
              <a:rPr lang="en-US" sz="2000">
                <a:latin typeface="Fira Sans Extra Condensed"/>
                <a:ea typeface="Fira Sans Extra Condensed"/>
                <a:cs typeface="Fira Sans Extra Condensed"/>
                <a:sym typeface="Fira Sans Extra Condensed"/>
              </a:rPr>
              <a:t>Phân bố doanh số và doanh thu trên các khu vực như thế nào ?</a:t>
            </a:r>
            <a:endParaRPr sz="2000">
              <a:latin typeface="Fira Sans Extra Condensed"/>
              <a:ea typeface="Fira Sans Extra Condensed"/>
              <a:cs typeface="Fira Sans Extra Condensed"/>
              <a:sym typeface="Fira Sans Extra Condensed"/>
            </a:endParaRPr>
          </a:p>
          <a:p>
            <a:pPr indent="-355600" lvl="0" marL="457200" rtl="0" algn="l">
              <a:spcBef>
                <a:spcPts val="0"/>
              </a:spcBef>
              <a:spcAft>
                <a:spcPts val="0"/>
              </a:spcAft>
              <a:buSzPts val="2000"/>
              <a:buFont typeface="Fira Sans Extra Condensed"/>
              <a:buChar char="-"/>
            </a:pPr>
            <a:r>
              <a:rPr lang="en-US" sz="2000">
                <a:latin typeface="Fira Sans Extra Condensed"/>
                <a:ea typeface="Fira Sans Extra Condensed"/>
                <a:cs typeface="Fira Sans Extra Condensed"/>
                <a:sym typeface="Fira Sans Extra Condensed"/>
              </a:rPr>
              <a:t>Top các sản phẩm có doanh số và doanh thu cao nhất ?</a:t>
            </a:r>
            <a:endParaRPr sz="2000">
              <a:latin typeface="Fira Sans Extra Condensed"/>
              <a:ea typeface="Fira Sans Extra Condensed"/>
              <a:cs typeface="Fira Sans Extra Condensed"/>
              <a:sym typeface="Fira Sans Extra Condensed"/>
            </a:endParaRPr>
          </a:p>
          <a:p>
            <a:pPr indent="-355600" lvl="0" marL="457200" rtl="0" algn="l">
              <a:spcBef>
                <a:spcPts val="0"/>
              </a:spcBef>
              <a:spcAft>
                <a:spcPts val="0"/>
              </a:spcAft>
              <a:buSzPts val="2000"/>
              <a:buFont typeface="Fira Sans Extra Condensed"/>
              <a:buChar char="-"/>
            </a:pPr>
            <a:r>
              <a:rPr lang="en-US" sz="2000">
                <a:latin typeface="Fira Sans Extra Condensed"/>
                <a:ea typeface="Fira Sans Extra Condensed"/>
                <a:cs typeface="Fira Sans Extra Condensed"/>
                <a:sym typeface="Fira Sans Extra Condensed"/>
              </a:rPr>
              <a:t>Có mối tương quan nào giữa doanh số, doanh thu ?</a:t>
            </a:r>
            <a:endParaRPr sz="2000">
              <a:latin typeface="Fira Sans Extra Condensed"/>
              <a:ea typeface="Fira Sans Extra Condensed"/>
              <a:cs typeface="Fira Sans Extra Condensed"/>
              <a:sym typeface="Fira Sans Extra Condensed"/>
            </a:endParaRPr>
          </a:p>
          <a:p>
            <a:pPr indent="-355600" lvl="0" marL="457200" rtl="0" algn="l">
              <a:spcBef>
                <a:spcPts val="0"/>
              </a:spcBef>
              <a:spcAft>
                <a:spcPts val="0"/>
              </a:spcAft>
              <a:buSzPts val="2000"/>
              <a:buFont typeface="Fira Sans Extra Condensed"/>
              <a:buChar char="-"/>
            </a:pPr>
            <a:r>
              <a:rPr lang="en-US" sz="2000">
                <a:latin typeface="Fira Sans Extra Condensed"/>
                <a:ea typeface="Fira Sans Extra Condensed"/>
                <a:cs typeface="Fira Sans Extra Condensed"/>
                <a:sym typeface="Fira Sans Extra Condensed"/>
              </a:rPr>
              <a:t>Các bình luận thường hướng tới mục đích gì ?</a:t>
            </a:r>
            <a:endParaRPr sz="2000">
              <a:latin typeface="Fira Sans Extra Condensed"/>
              <a:ea typeface="Fira Sans Extra Condensed"/>
              <a:cs typeface="Fira Sans Extra Condensed"/>
              <a:sym typeface="Fira Sans Extra Condensed"/>
            </a:endParaRPr>
          </a:p>
        </p:txBody>
      </p:sp>
      <p:grpSp>
        <p:nvGrpSpPr>
          <p:cNvPr id="427" name="Google Shape;427;g16a009d3a5e_0_12"/>
          <p:cNvGrpSpPr/>
          <p:nvPr/>
        </p:nvGrpSpPr>
        <p:grpSpPr>
          <a:xfrm>
            <a:off x="11079200" y="5846163"/>
            <a:ext cx="886207" cy="798911"/>
            <a:chOff x="3040984" y="3681059"/>
            <a:chExt cx="356164" cy="355815"/>
          </a:xfrm>
        </p:grpSpPr>
        <p:sp>
          <p:nvSpPr>
            <p:cNvPr id="428" name="Google Shape;428;g16a009d3a5e_0_12"/>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16a009d3a5e_0_12"/>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6a009d3a5e_0_12"/>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pSp>
        <p:nvGrpSpPr>
          <p:cNvPr id="435" name="Google Shape;435;g16a009d3a5e_0_118"/>
          <p:cNvGrpSpPr/>
          <p:nvPr/>
        </p:nvGrpSpPr>
        <p:grpSpPr>
          <a:xfrm>
            <a:off x="6810574" y="1256897"/>
            <a:ext cx="3270235" cy="6453062"/>
            <a:chOff x="6091785" y="1054075"/>
            <a:chExt cx="2466427" cy="5036339"/>
          </a:xfrm>
        </p:grpSpPr>
        <p:sp>
          <p:nvSpPr>
            <p:cNvPr id="436" name="Google Shape;436;g16a009d3a5e_0_118"/>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6a009d3a5e_0_118"/>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6a009d3a5e_0_118"/>
            <p:cNvSpPr/>
            <p:nvPr/>
          </p:nvSpPr>
          <p:spPr>
            <a:xfrm>
              <a:off x="6187601" y="1135209"/>
              <a:ext cx="2274490" cy="4874082"/>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6a009d3a5e_0_118"/>
            <p:cNvSpPr/>
            <p:nvPr/>
          </p:nvSpPr>
          <p:spPr>
            <a:xfrm>
              <a:off x="6705225" y="1054075"/>
              <a:ext cx="1239247"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6a009d3a5e_0_118"/>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6a009d3a5e_0_118"/>
            <p:cNvSpPr/>
            <p:nvPr/>
          </p:nvSpPr>
          <p:spPr>
            <a:xfrm>
              <a:off x="75816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6a009d3a5e_0_118"/>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6a009d3a5e_0_118"/>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6a009d3a5e_0_118"/>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6a009d3a5e_0_118"/>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6a009d3a5e_0_118"/>
            <p:cNvSpPr/>
            <p:nvPr/>
          </p:nvSpPr>
          <p:spPr>
            <a:xfrm>
              <a:off x="6772294" y="2149999"/>
              <a:ext cx="285306" cy="465306"/>
            </a:xfrm>
            <a:custGeom>
              <a:rect b="b" l="l" r="r" t="t"/>
              <a:pathLst>
                <a:path extrusionOk="0" h="1520" w="932">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16a009d3a5e_0_118"/>
            <p:cNvSpPr/>
            <p:nvPr/>
          </p:nvSpPr>
          <p:spPr>
            <a:xfrm>
              <a:off x="7133519" y="2364590"/>
              <a:ext cx="34898" cy="244592"/>
            </a:xfrm>
            <a:custGeom>
              <a:rect b="b" l="l" r="r" t="t"/>
              <a:pathLst>
                <a:path extrusionOk="0" h="799" w="114">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6a009d3a5e_0_118"/>
            <p:cNvSpPr/>
            <p:nvPr/>
          </p:nvSpPr>
          <p:spPr>
            <a:xfrm>
              <a:off x="7229641" y="2154591"/>
              <a:ext cx="307653" cy="454592"/>
            </a:xfrm>
            <a:custGeom>
              <a:rect b="b" l="l" r="r" t="t"/>
              <a:pathLst>
                <a:path extrusionOk="0" h="1485" w="1005">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16a009d3a5e_0_118"/>
            <p:cNvSpPr/>
            <p:nvPr/>
          </p:nvSpPr>
          <p:spPr>
            <a:xfrm>
              <a:off x="7595457" y="2153061"/>
              <a:ext cx="279184" cy="456123"/>
            </a:xfrm>
            <a:custGeom>
              <a:rect b="b" l="l" r="r" t="t"/>
              <a:pathLst>
                <a:path extrusionOk="0" h="1490" w="912">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16a009d3a5e_0_118"/>
            <p:cNvSpPr/>
            <p:nvPr/>
          </p:nvSpPr>
          <p:spPr>
            <a:xfrm>
              <a:off x="7273110" y="1565309"/>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16a009d3a5e_0_118"/>
            <p:cNvSpPr/>
            <p:nvPr/>
          </p:nvSpPr>
          <p:spPr>
            <a:xfrm>
              <a:off x="7251988" y="1640308"/>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16a009d3a5e_0_118"/>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6a009d3a5e_0_118"/>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6a009d3a5e_0_118"/>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6a009d3a5e_0_118"/>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6a009d3a5e_0_118"/>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16a009d3a5e_0_118"/>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6a009d3a5e_0_118"/>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6a009d3a5e_0_118"/>
            <p:cNvSpPr/>
            <p:nvPr/>
          </p:nvSpPr>
          <p:spPr>
            <a:xfrm>
              <a:off x="6216070" y="1162148"/>
              <a:ext cx="1484388" cy="2728776"/>
            </a:xfrm>
            <a:custGeom>
              <a:rect b="b" l="l" r="r" t="t"/>
              <a:pathLst>
                <a:path extrusionOk="0" h="8914" w="4849">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g16a009d3a5e_0_118"/>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Nội dung</a:t>
            </a:r>
            <a:endParaRPr>
              <a:solidFill>
                <a:schemeClr val="dk1"/>
              </a:solidFill>
            </a:endParaRPr>
          </a:p>
        </p:txBody>
      </p:sp>
      <p:grpSp>
        <p:nvGrpSpPr>
          <p:cNvPr id="461" name="Google Shape;461;g16a009d3a5e_0_118"/>
          <p:cNvGrpSpPr/>
          <p:nvPr/>
        </p:nvGrpSpPr>
        <p:grpSpPr>
          <a:xfrm>
            <a:off x="3025265" y="5705666"/>
            <a:ext cx="4458783" cy="819592"/>
            <a:chOff x="3391975" y="3745700"/>
            <a:chExt cx="3030300" cy="609000"/>
          </a:xfrm>
        </p:grpSpPr>
        <p:sp>
          <p:nvSpPr>
            <p:cNvPr id="462" name="Google Shape;462;g16a009d3a5e_0_118"/>
            <p:cNvSpPr/>
            <p:nvPr/>
          </p:nvSpPr>
          <p:spPr>
            <a:xfrm>
              <a:off x="3391975" y="3745700"/>
              <a:ext cx="3030300" cy="609000"/>
            </a:xfrm>
            <a:prstGeom prst="homePlate">
              <a:avLst>
                <a:gd fmla="val 50000" name="adj"/>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6a009d3a5e_0_118"/>
            <p:cNvSpPr txBox="1"/>
            <p:nvPr/>
          </p:nvSpPr>
          <p:spPr>
            <a:xfrm>
              <a:off x="3471281" y="3893296"/>
              <a:ext cx="2145600" cy="3138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DashBoard</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64" name="Google Shape;464;g16a009d3a5e_0_118"/>
          <p:cNvGrpSpPr/>
          <p:nvPr/>
        </p:nvGrpSpPr>
        <p:grpSpPr>
          <a:xfrm>
            <a:off x="2339465" y="1825658"/>
            <a:ext cx="4458783" cy="819592"/>
            <a:chOff x="2925888" y="1589375"/>
            <a:chExt cx="3030300" cy="609000"/>
          </a:xfrm>
        </p:grpSpPr>
        <p:sp>
          <p:nvSpPr>
            <p:cNvPr id="465" name="Google Shape;465;g16a009d3a5e_0_118"/>
            <p:cNvSpPr/>
            <p:nvPr/>
          </p:nvSpPr>
          <p:spPr>
            <a:xfrm>
              <a:off x="2925888" y="1589375"/>
              <a:ext cx="3030300" cy="609000"/>
            </a:xfrm>
            <a:prstGeom prst="homePlate">
              <a:avLst>
                <a:gd fmla="val 50000"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6a009d3a5e_0_118"/>
            <p:cNvSpPr txBox="1"/>
            <p:nvPr/>
          </p:nvSpPr>
          <p:spPr>
            <a:xfrm>
              <a:off x="3005257" y="1736977"/>
              <a:ext cx="2274600" cy="3138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Giới thiệu và xử lý dữ liệu</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67" name="Google Shape;467;g16a009d3a5e_0_118"/>
          <p:cNvGrpSpPr/>
          <p:nvPr/>
        </p:nvGrpSpPr>
        <p:grpSpPr>
          <a:xfrm>
            <a:off x="2339465" y="2792985"/>
            <a:ext cx="4458783" cy="819592"/>
            <a:chOff x="2925888" y="2308150"/>
            <a:chExt cx="3030300" cy="609000"/>
          </a:xfrm>
        </p:grpSpPr>
        <p:sp>
          <p:nvSpPr>
            <p:cNvPr id="468" name="Google Shape;468;g16a009d3a5e_0_118"/>
            <p:cNvSpPr/>
            <p:nvPr/>
          </p:nvSpPr>
          <p:spPr>
            <a:xfrm>
              <a:off x="2925888" y="2308150"/>
              <a:ext cx="3030300" cy="609000"/>
            </a:xfrm>
            <a:prstGeom prst="homePlate">
              <a:avLst>
                <a:gd fmla="val 50000" name="adj"/>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6a009d3a5e_0_118"/>
            <p:cNvSpPr txBox="1"/>
            <p:nvPr/>
          </p:nvSpPr>
          <p:spPr>
            <a:xfrm>
              <a:off x="3005262" y="2455750"/>
              <a:ext cx="2145600" cy="3138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EDA</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0" name="Google Shape;470;g16a009d3a5e_0_118"/>
          <p:cNvGrpSpPr/>
          <p:nvPr/>
        </p:nvGrpSpPr>
        <p:grpSpPr>
          <a:xfrm>
            <a:off x="3025265" y="3760313"/>
            <a:ext cx="4458783" cy="819592"/>
            <a:chOff x="3391975" y="3026925"/>
            <a:chExt cx="3030300" cy="609000"/>
          </a:xfrm>
        </p:grpSpPr>
        <p:sp>
          <p:nvSpPr>
            <p:cNvPr id="471" name="Google Shape;471;g16a009d3a5e_0_118"/>
            <p:cNvSpPr/>
            <p:nvPr/>
          </p:nvSpPr>
          <p:spPr>
            <a:xfrm>
              <a:off x="3391975" y="3026925"/>
              <a:ext cx="3030300" cy="609000"/>
            </a:xfrm>
            <a:prstGeom prst="homePlate">
              <a:avLst>
                <a:gd fmla="val 50000" name="adj"/>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16a009d3a5e_0_118"/>
            <p:cNvSpPr txBox="1"/>
            <p:nvPr/>
          </p:nvSpPr>
          <p:spPr>
            <a:xfrm>
              <a:off x="3471281" y="3174523"/>
              <a:ext cx="2145600" cy="3138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tương quan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3" name="Google Shape;473;g16a009d3a5e_0_118"/>
          <p:cNvGrpSpPr/>
          <p:nvPr/>
        </p:nvGrpSpPr>
        <p:grpSpPr>
          <a:xfrm>
            <a:off x="3025265" y="4727641"/>
            <a:ext cx="4458783" cy="819592"/>
            <a:chOff x="3391975" y="3745700"/>
            <a:chExt cx="3030300" cy="609000"/>
          </a:xfrm>
        </p:grpSpPr>
        <p:sp>
          <p:nvSpPr>
            <p:cNvPr id="474" name="Google Shape;474;g16a009d3a5e_0_118"/>
            <p:cNvSpPr/>
            <p:nvPr/>
          </p:nvSpPr>
          <p:spPr>
            <a:xfrm>
              <a:off x="3391975" y="3745700"/>
              <a:ext cx="3030300" cy="6090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6a009d3a5e_0_118"/>
            <p:cNvSpPr txBox="1"/>
            <p:nvPr/>
          </p:nvSpPr>
          <p:spPr>
            <a:xfrm>
              <a:off x="3471281" y="3893296"/>
              <a:ext cx="2145600" cy="3138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76" name="Google Shape;476;g16a009d3a5e_0_118"/>
          <p:cNvSpPr txBox="1"/>
          <p:nvPr/>
        </p:nvSpPr>
        <p:spPr>
          <a:xfrm>
            <a:off x="7488075" y="3362550"/>
            <a:ext cx="205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Lato Light"/>
                <a:ea typeface="Lato Light"/>
                <a:cs typeface="Lato Light"/>
                <a:sym typeface="Lato Light"/>
              </a:rPr>
              <a:t>Sunday, October 16</a:t>
            </a:r>
            <a:endParaRPr sz="1600">
              <a:solidFill>
                <a:schemeClr val="lt1"/>
              </a:solidFill>
              <a:latin typeface="Lato Light"/>
              <a:ea typeface="Lato Light"/>
              <a:cs typeface="Lato Light"/>
              <a:sym typeface="Lato Light"/>
            </a:endParaRPr>
          </a:p>
        </p:txBody>
      </p:sp>
      <p:pic>
        <p:nvPicPr>
          <p:cNvPr id="477" name="Google Shape;477;g16a009d3a5e_0_118"/>
          <p:cNvPicPr preferRelativeResize="0"/>
          <p:nvPr/>
        </p:nvPicPr>
        <p:blipFill>
          <a:blip r:embed="rId3">
            <a:alphaModFix/>
          </a:blip>
          <a:stretch>
            <a:fillRect/>
          </a:stretch>
        </p:blipFill>
        <p:spPr>
          <a:xfrm>
            <a:off x="7707824" y="4122376"/>
            <a:ext cx="1616424" cy="2296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g1678b4093b5_0_33"/>
          <p:cNvGrpSpPr/>
          <p:nvPr/>
        </p:nvGrpSpPr>
        <p:grpSpPr>
          <a:xfrm>
            <a:off x="6810574" y="1256897"/>
            <a:ext cx="3270235" cy="6453062"/>
            <a:chOff x="6091785" y="1054075"/>
            <a:chExt cx="2466427" cy="5036339"/>
          </a:xfrm>
        </p:grpSpPr>
        <p:sp>
          <p:nvSpPr>
            <p:cNvPr id="80" name="Google Shape;80;g1678b4093b5_0_33"/>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1678b4093b5_0_33"/>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678b4093b5_0_33"/>
            <p:cNvSpPr/>
            <p:nvPr/>
          </p:nvSpPr>
          <p:spPr>
            <a:xfrm>
              <a:off x="6187601" y="1135209"/>
              <a:ext cx="2274490" cy="4874082"/>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678b4093b5_0_33"/>
            <p:cNvSpPr/>
            <p:nvPr/>
          </p:nvSpPr>
          <p:spPr>
            <a:xfrm>
              <a:off x="6705225" y="1054075"/>
              <a:ext cx="1239247"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1678b4093b5_0_33"/>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1678b4093b5_0_33"/>
            <p:cNvSpPr/>
            <p:nvPr/>
          </p:nvSpPr>
          <p:spPr>
            <a:xfrm>
              <a:off x="75816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1678b4093b5_0_33"/>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1678b4093b5_0_33"/>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1678b4093b5_0_33"/>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1678b4093b5_0_33"/>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1678b4093b5_0_33"/>
            <p:cNvSpPr/>
            <p:nvPr/>
          </p:nvSpPr>
          <p:spPr>
            <a:xfrm>
              <a:off x="6772294" y="2149999"/>
              <a:ext cx="285306" cy="465306"/>
            </a:xfrm>
            <a:custGeom>
              <a:rect b="b" l="l" r="r" t="t"/>
              <a:pathLst>
                <a:path extrusionOk="0" h="1520" w="932">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678b4093b5_0_33"/>
            <p:cNvSpPr/>
            <p:nvPr/>
          </p:nvSpPr>
          <p:spPr>
            <a:xfrm>
              <a:off x="7133519" y="2364590"/>
              <a:ext cx="34898" cy="244592"/>
            </a:xfrm>
            <a:custGeom>
              <a:rect b="b" l="l" r="r" t="t"/>
              <a:pathLst>
                <a:path extrusionOk="0" h="799" w="114">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678b4093b5_0_33"/>
            <p:cNvSpPr/>
            <p:nvPr/>
          </p:nvSpPr>
          <p:spPr>
            <a:xfrm>
              <a:off x="7229641" y="2154591"/>
              <a:ext cx="307653" cy="454592"/>
            </a:xfrm>
            <a:custGeom>
              <a:rect b="b" l="l" r="r" t="t"/>
              <a:pathLst>
                <a:path extrusionOk="0" h="1485" w="1005">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1678b4093b5_0_33"/>
            <p:cNvSpPr/>
            <p:nvPr/>
          </p:nvSpPr>
          <p:spPr>
            <a:xfrm>
              <a:off x="7595457" y="2153061"/>
              <a:ext cx="279184" cy="456123"/>
            </a:xfrm>
            <a:custGeom>
              <a:rect b="b" l="l" r="r" t="t"/>
              <a:pathLst>
                <a:path extrusionOk="0" h="1490" w="912">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678b4093b5_0_33"/>
            <p:cNvSpPr/>
            <p:nvPr/>
          </p:nvSpPr>
          <p:spPr>
            <a:xfrm>
              <a:off x="7273110" y="1565309"/>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1678b4093b5_0_33"/>
            <p:cNvSpPr/>
            <p:nvPr/>
          </p:nvSpPr>
          <p:spPr>
            <a:xfrm>
              <a:off x="7251988" y="1640308"/>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678b4093b5_0_33"/>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678b4093b5_0_33"/>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678b4093b5_0_33"/>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678b4093b5_0_33"/>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678b4093b5_0_33"/>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678b4093b5_0_33"/>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678b4093b5_0_33"/>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678b4093b5_0_33"/>
            <p:cNvSpPr/>
            <p:nvPr/>
          </p:nvSpPr>
          <p:spPr>
            <a:xfrm>
              <a:off x="6216070" y="1162148"/>
              <a:ext cx="1484388" cy="2728776"/>
            </a:xfrm>
            <a:custGeom>
              <a:rect b="b" l="l" r="r" t="t"/>
              <a:pathLst>
                <a:path extrusionOk="0" h="8914" w="4849">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g1678b4093b5_0_33"/>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Nội dung</a:t>
            </a:r>
            <a:endParaRPr>
              <a:solidFill>
                <a:schemeClr val="dk1"/>
              </a:solidFill>
            </a:endParaRPr>
          </a:p>
        </p:txBody>
      </p:sp>
      <p:grpSp>
        <p:nvGrpSpPr>
          <p:cNvPr id="105" name="Google Shape;105;g1678b4093b5_0_33"/>
          <p:cNvGrpSpPr/>
          <p:nvPr/>
        </p:nvGrpSpPr>
        <p:grpSpPr>
          <a:xfrm>
            <a:off x="3025265" y="5705666"/>
            <a:ext cx="4458783" cy="819592"/>
            <a:chOff x="3391975" y="3745700"/>
            <a:chExt cx="3030300" cy="609000"/>
          </a:xfrm>
        </p:grpSpPr>
        <p:sp>
          <p:nvSpPr>
            <p:cNvPr id="106" name="Google Shape;106;g1678b4093b5_0_33"/>
            <p:cNvSpPr/>
            <p:nvPr/>
          </p:nvSpPr>
          <p:spPr>
            <a:xfrm>
              <a:off x="3391975" y="3745700"/>
              <a:ext cx="3030300" cy="609000"/>
            </a:xfrm>
            <a:prstGeom prst="homePlate">
              <a:avLst>
                <a:gd fmla="val 50000" name="adj"/>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678b4093b5_0_33"/>
            <p:cNvSpPr txBox="1"/>
            <p:nvPr/>
          </p:nvSpPr>
          <p:spPr>
            <a:xfrm>
              <a:off x="3471281" y="3893296"/>
              <a:ext cx="2145600" cy="3138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DashBoard</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8" name="Google Shape;108;g1678b4093b5_0_33"/>
          <p:cNvGrpSpPr/>
          <p:nvPr/>
        </p:nvGrpSpPr>
        <p:grpSpPr>
          <a:xfrm>
            <a:off x="3025265" y="1825658"/>
            <a:ext cx="4458783" cy="819592"/>
            <a:chOff x="3391975" y="1589375"/>
            <a:chExt cx="3030300" cy="609000"/>
          </a:xfrm>
        </p:grpSpPr>
        <p:sp>
          <p:nvSpPr>
            <p:cNvPr id="109" name="Google Shape;109;g1678b4093b5_0_33"/>
            <p:cNvSpPr/>
            <p:nvPr/>
          </p:nvSpPr>
          <p:spPr>
            <a:xfrm>
              <a:off x="3391975" y="1589375"/>
              <a:ext cx="3030300" cy="609000"/>
            </a:xfrm>
            <a:prstGeom prst="homePlate">
              <a:avLst>
                <a:gd fmla="val 50000"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678b4093b5_0_33"/>
            <p:cNvSpPr txBox="1"/>
            <p:nvPr/>
          </p:nvSpPr>
          <p:spPr>
            <a:xfrm>
              <a:off x="3471344" y="1736977"/>
              <a:ext cx="2274600" cy="3138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Giới thiệu và xử lý dữ liệu</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1" name="Google Shape;111;g1678b4093b5_0_33"/>
          <p:cNvGrpSpPr/>
          <p:nvPr/>
        </p:nvGrpSpPr>
        <p:grpSpPr>
          <a:xfrm>
            <a:off x="3025265" y="2792985"/>
            <a:ext cx="4458783" cy="819592"/>
            <a:chOff x="3391975" y="2308150"/>
            <a:chExt cx="3030300" cy="609000"/>
          </a:xfrm>
        </p:grpSpPr>
        <p:sp>
          <p:nvSpPr>
            <p:cNvPr id="112" name="Google Shape;112;g1678b4093b5_0_33"/>
            <p:cNvSpPr/>
            <p:nvPr/>
          </p:nvSpPr>
          <p:spPr>
            <a:xfrm>
              <a:off x="3391975" y="2308150"/>
              <a:ext cx="3030300" cy="609000"/>
            </a:xfrm>
            <a:prstGeom prst="homePlate">
              <a:avLst>
                <a:gd fmla="val 50000" name="adj"/>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678b4093b5_0_33"/>
            <p:cNvSpPr txBox="1"/>
            <p:nvPr/>
          </p:nvSpPr>
          <p:spPr>
            <a:xfrm>
              <a:off x="3471349" y="2455750"/>
              <a:ext cx="2145600" cy="3138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EDA</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4" name="Google Shape;114;g1678b4093b5_0_33"/>
          <p:cNvGrpSpPr/>
          <p:nvPr/>
        </p:nvGrpSpPr>
        <p:grpSpPr>
          <a:xfrm>
            <a:off x="3025265" y="3760313"/>
            <a:ext cx="4458783" cy="819592"/>
            <a:chOff x="3391975" y="3026925"/>
            <a:chExt cx="3030300" cy="609000"/>
          </a:xfrm>
        </p:grpSpPr>
        <p:sp>
          <p:nvSpPr>
            <p:cNvPr id="115" name="Google Shape;115;g1678b4093b5_0_33"/>
            <p:cNvSpPr/>
            <p:nvPr/>
          </p:nvSpPr>
          <p:spPr>
            <a:xfrm>
              <a:off x="3391975" y="3026925"/>
              <a:ext cx="3030300" cy="609000"/>
            </a:xfrm>
            <a:prstGeom prst="homePlate">
              <a:avLst>
                <a:gd fmla="val 50000" name="adj"/>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678b4093b5_0_33"/>
            <p:cNvSpPr txBox="1"/>
            <p:nvPr/>
          </p:nvSpPr>
          <p:spPr>
            <a:xfrm>
              <a:off x="3471281" y="3174523"/>
              <a:ext cx="2145600" cy="3138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tương quan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7" name="Google Shape;117;g1678b4093b5_0_33"/>
          <p:cNvGrpSpPr/>
          <p:nvPr/>
        </p:nvGrpSpPr>
        <p:grpSpPr>
          <a:xfrm>
            <a:off x="3025265" y="4727641"/>
            <a:ext cx="4458783" cy="819592"/>
            <a:chOff x="3391975" y="3745700"/>
            <a:chExt cx="3030300" cy="609000"/>
          </a:xfrm>
        </p:grpSpPr>
        <p:sp>
          <p:nvSpPr>
            <p:cNvPr id="118" name="Google Shape;118;g1678b4093b5_0_33"/>
            <p:cNvSpPr/>
            <p:nvPr/>
          </p:nvSpPr>
          <p:spPr>
            <a:xfrm>
              <a:off x="3391975" y="3745700"/>
              <a:ext cx="3030300" cy="6090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678b4093b5_0_33"/>
            <p:cNvSpPr txBox="1"/>
            <p:nvPr/>
          </p:nvSpPr>
          <p:spPr>
            <a:xfrm>
              <a:off x="3471281" y="3893296"/>
              <a:ext cx="2145600" cy="3138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20" name="Google Shape;120;g1678b4093b5_0_33"/>
          <p:cNvSpPr txBox="1"/>
          <p:nvPr/>
        </p:nvSpPr>
        <p:spPr>
          <a:xfrm>
            <a:off x="7488075" y="3362550"/>
            <a:ext cx="205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Lato Light"/>
                <a:ea typeface="Lato Light"/>
                <a:cs typeface="Lato Light"/>
                <a:sym typeface="Lato Light"/>
              </a:rPr>
              <a:t>Sunday, October 16</a:t>
            </a:r>
            <a:endParaRPr sz="1600">
              <a:solidFill>
                <a:schemeClr val="lt1"/>
              </a:solidFill>
              <a:latin typeface="Lato Light"/>
              <a:ea typeface="Lato Light"/>
              <a:cs typeface="Lato Light"/>
              <a:sym typeface="Lato Light"/>
            </a:endParaRPr>
          </a:p>
        </p:txBody>
      </p:sp>
      <p:pic>
        <p:nvPicPr>
          <p:cNvPr id="121" name="Google Shape;121;g1678b4093b5_0_33"/>
          <p:cNvPicPr preferRelativeResize="0"/>
          <p:nvPr/>
        </p:nvPicPr>
        <p:blipFill>
          <a:blip r:embed="rId3">
            <a:alphaModFix/>
          </a:blip>
          <a:stretch>
            <a:fillRect/>
          </a:stretch>
        </p:blipFill>
        <p:spPr>
          <a:xfrm>
            <a:off x="7707824" y="4122376"/>
            <a:ext cx="1616424" cy="2296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g1689174e0bc_0_19"/>
          <p:cNvPicPr preferRelativeResize="0"/>
          <p:nvPr/>
        </p:nvPicPr>
        <p:blipFill>
          <a:blip r:embed="rId3">
            <a:alphaModFix/>
          </a:blip>
          <a:stretch>
            <a:fillRect/>
          </a:stretch>
        </p:blipFill>
        <p:spPr>
          <a:xfrm>
            <a:off x="783575" y="2459600"/>
            <a:ext cx="4819650" cy="3505200"/>
          </a:xfrm>
          <a:prstGeom prst="rect">
            <a:avLst/>
          </a:prstGeom>
          <a:noFill/>
          <a:ln>
            <a:noFill/>
          </a:ln>
        </p:spPr>
      </p:pic>
      <p:pic>
        <p:nvPicPr>
          <p:cNvPr id="483" name="Google Shape;483;g1689174e0bc_0_19"/>
          <p:cNvPicPr preferRelativeResize="0"/>
          <p:nvPr/>
        </p:nvPicPr>
        <p:blipFill>
          <a:blip r:embed="rId4">
            <a:alphaModFix/>
          </a:blip>
          <a:stretch>
            <a:fillRect/>
          </a:stretch>
        </p:blipFill>
        <p:spPr>
          <a:xfrm>
            <a:off x="5989400" y="2459592"/>
            <a:ext cx="5305425" cy="3505200"/>
          </a:xfrm>
          <a:prstGeom prst="rect">
            <a:avLst/>
          </a:prstGeom>
          <a:noFill/>
          <a:ln>
            <a:noFill/>
          </a:ln>
        </p:spPr>
      </p:pic>
      <p:grpSp>
        <p:nvGrpSpPr>
          <p:cNvPr id="484" name="Google Shape;484;g1689174e0bc_0_19"/>
          <p:cNvGrpSpPr/>
          <p:nvPr/>
        </p:nvGrpSpPr>
        <p:grpSpPr>
          <a:xfrm>
            <a:off x="653839" y="1457426"/>
            <a:ext cx="542461" cy="512588"/>
            <a:chOff x="2611458" y="3816374"/>
            <a:chExt cx="426329" cy="332375"/>
          </a:xfrm>
        </p:grpSpPr>
        <p:sp>
          <p:nvSpPr>
            <p:cNvPr id="485" name="Google Shape;485;g1689174e0bc_0_19"/>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1689174e0bc_0_19"/>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1689174e0bc_0_19"/>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1689174e0bc_0_19"/>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1689174e0bc_0_19"/>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689174e0bc_0_19"/>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689174e0bc_0_19"/>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689174e0bc_0_19"/>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689174e0bc_0_19"/>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1689174e0bc_0_19"/>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g1689174e0bc_0_19"/>
          <p:cNvSpPr txBox="1"/>
          <p:nvPr/>
        </p:nvSpPr>
        <p:spPr>
          <a:xfrm>
            <a:off x="1289675" y="1556825"/>
            <a:ext cx="64605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Phân bố giá trị của Doanh thu và Doanh số (Ci 95%)</a:t>
            </a:r>
            <a:endParaRPr sz="2400">
              <a:solidFill>
                <a:srgbClr val="FF8000"/>
              </a:solidFill>
              <a:latin typeface="Fira Sans Extra Condensed Medium"/>
              <a:ea typeface="Fira Sans Extra Condensed Medium"/>
              <a:cs typeface="Fira Sans Extra Condensed Medium"/>
              <a:sym typeface="Fira Sans Extra Condensed Medium"/>
            </a:endParaRPr>
          </a:p>
        </p:txBody>
      </p:sp>
      <p:sp>
        <p:nvSpPr>
          <p:cNvPr id="496" name="Google Shape;496;g1689174e0bc_0_19"/>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497" name="Google Shape;497;g1689174e0bc_0_19"/>
          <p:cNvPicPr preferRelativeResize="0"/>
          <p:nvPr/>
        </p:nvPicPr>
        <p:blipFill>
          <a:blip r:embed="rId5">
            <a:alphaModFix/>
          </a:blip>
          <a:stretch>
            <a:fillRect/>
          </a:stretch>
        </p:blipFill>
        <p:spPr>
          <a:xfrm>
            <a:off x="554151" y="328375"/>
            <a:ext cx="644325" cy="915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400"/>
                                        <p:tgtEl>
                                          <p:spTgt spid="4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600"/>
                                        <p:tgtEl>
                                          <p:spTgt spid="4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689174e0bc_0_12"/>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503" name="Google Shape;503;g1689174e0bc_0_12"/>
          <p:cNvPicPr preferRelativeResize="0"/>
          <p:nvPr/>
        </p:nvPicPr>
        <p:blipFill>
          <a:blip r:embed="rId3">
            <a:alphaModFix/>
          </a:blip>
          <a:stretch>
            <a:fillRect/>
          </a:stretch>
        </p:blipFill>
        <p:spPr>
          <a:xfrm>
            <a:off x="554151" y="328375"/>
            <a:ext cx="644325" cy="915351"/>
          </a:xfrm>
          <a:prstGeom prst="rect">
            <a:avLst/>
          </a:prstGeom>
          <a:noFill/>
          <a:ln>
            <a:noFill/>
          </a:ln>
        </p:spPr>
      </p:pic>
      <p:pic>
        <p:nvPicPr>
          <p:cNvPr id="504" name="Google Shape;504;g1689174e0bc_0_12"/>
          <p:cNvPicPr preferRelativeResize="0"/>
          <p:nvPr/>
        </p:nvPicPr>
        <p:blipFill>
          <a:blip r:embed="rId4">
            <a:alphaModFix/>
          </a:blip>
          <a:stretch>
            <a:fillRect/>
          </a:stretch>
        </p:blipFill>
        <p:spPr>
          <a:xfrm>
            <a:off x="550450" y="3012752"/>
            <a:ext cx="1717750" cy="1717750"/>
          </a:xfrm>
          <a:prstGeom prst="rect">
            <a:avLst/>
          </a:prstGeom>
          <a:noFill/>
          <a:ln>
            <a:noFill/>
          </a:ln>
        </p:spPr>
      </p:pic>
      <p:pic>
        <p:nvPicPr>
          <p:cNvPr id="505" name="Google Shape;505;g1689174e0bc_0_12"/>
          <p:cNvPicPr preferRelativeResize="0"/>
          <p:nvPr/>
        </p:nvPicPr>
        <p:blipFill>
          <a:blip r:embed="rId5">
            <a:alphaModFix/>
          </a:blip>
          <a:stretch>
            <a:fillRect/>
          </a:stretch>
        </p:blipFill>
        <p:spPr>
          <a:xfrm>
            <a:off x="2492175" y="3093213"/>
            <a:ext cx="1554850" cy="1554850"/>
          </a:xfrm>
          <a:prstGeom prst="rect">
            <a:avLst/>
          </a:prstGeom>
          <a:noFill/>
          <a:ln>
            <a:noFill/>
          </a:ln>
        </p:spPr>
      </p:pic>
      <p:pic>
        <p:nvPicPr>
          <p:cNvPr id="506" name="Google Shape;506;g1689174e0bc_0_12"/>
          <p:cNvPicPr preferRelativeResize="0"/>
          <p:nvPr/>
        </p:nvPicPr>
        <p:blipFill>
          <a:blip r:embed="rId6">
            <a:alphaModFix/>
          </a:blip>
          <a:stretch>
            <a:fillRect/>
          </a:stretch>
        </p:blipFill>
        <p:spPr>
          <a:xfrm>
            <a:off x="4257375" y="3011775"/>
            <a:ext cx="1717750" cy="1717750"/>
          </a:xfrm>
          <a:prstGeom prst="rect">
            <a:avLst/>
          </a:prstGeom>
          <a:noFill/>
          <a:ln>
            <a:noFill/>
          </a:ln>
        </p:spPr>
      </p:pic>
      <p:pic>
        <p:nvPicPr>
          <p:cNvPr id="507" name="Google Shape;507;g1689174e0bc_0_12"/>
          <p:cNvPicPr preferRelativeResize="0"/>
          <p:nvPr/>
        </p:nvPicPr>
        <p:blipFill>
          <a:blip r:embed="rId7">
            <a:alphaModFix/>
          </a:blip>
          <a:stretch>
            <a:fillRect/>
          </a:stretch>
        </p:blipFill>
        <p:spPr>
          <a:xfrm>
            <a:off x="554150" y="4518500"/>
            <a:ext cx="1794225" cy="1794225"/>
          </a:xfrm>
          <a:prstGeom prst="rect">
            <a:avLst/>
          </a:prstGeom>
          <a:noFill/>
          <a:ln>
            <a:noFill/>
          </a:ln>
        </p:spPr>
      </p:pic>
      <p:pic>
        <p:nvPicPr>
          <p:cNvPr id="508" name="Google Shape;508;g1689174e0bc_0_12"/>
          <p:cNvPicPr preferRelativeResize="0"/>
          <p:nvPr/>
        </p:nvPicPr>
        <p:blipFill>
          <a:blip r:embed="rId8">
            <a:alphaModFix/>
          </a:blip>
          <a:stretch>
            <a:fillRect/>
          </a:stretch>
        </p:blipFill>
        <p:spPr>
          <a:xfrm>
            <a:off x="2424575" y="4676875"/>
            <a:ext cx="1909000" cy="1477475"/>
          </a:xfrm>
          <a:prstGeom prst="rect">
            <a:avLst/>
          </a:prstGeom>
          <a:noFill/>
          <a:ln>
            <a:noFill/>
          </a:ln>
        </p:spPr>
      </p:pic>
      <p:pic>
        <p:nvPicPr>
          <p:cNvPr id="509" name="Google Shape;509;g1689174e0bc_0_12"/>
          <p:cNvPicPr preferRelativeResize="0"/>
          <p:nvPr/>
        </p:nvPicPr>
        <p:blipFill rotWithShape="1">
          <a:blip r:embed="rId9">
            <a:alphaModFix/>
          </a:blip>
          <a:srcRect b="6683" l="32361" r="33345" t="8606"/>
          <a:stretch/>
        </p:blipFill>
        <p:spPr>
          <a:xfrm>
            <a:off x="4596900" y="4648075"/>
            <a:ext cx="1038700" cy="1274800"/>
          </a:xfrm>
          <a:prstGeom prst="rect">
            <a:avLst/>
          </a:prstGeom>
          <a:noFill/>
          <a:ln>
            <a:noFill/>
          </a:ln>
        </p:spPr>
      </p:pic>
      <p:pic>
        <p:nvPicPr>
          <p:cNvPr id="510" name="Google Shape;510;g1689174e0bc_0_12"/>
          <p:cNvPicPr preferRelativeResize="0"/>
          <p:nvPr/>
        </p:nvPicPr>
        <p:blipFill rotWithShape="1">
          <a:blip r:embed="rId10">
            <a:alphaModFix/>
          </a:blip>
          <a:srcRect b="9542" l="0" r="27620" t="15612"/>
          <a:stretch/>
        </p:blipFill>
        <p:spPr>
          <a:xfrm>
            <a:off x="7006400" y="1490525"/>
            <a:ext cx="4368525" cy="4517400"/>
          </a:xfrm>
          <a:prstGeom prst="rect">
            <a:avLst/>
          </a:prstGeom>
          <a:noFill/>
          <a:ln>
            <a:noFill/>
          </a:ln>
        </p:spPr>
      </p:pic>
      <p:grpSp>
        <p:nvGrpSpPr>
          <p:cNvPr id="511" name="Google Shape;511;g1689174e0bc_0_12"/>
          <p:cNvGrpSpPr/>
          <p:nvPr/>
        </p:nvGrpSpPr>
        <p:grpSpPr>
          <a:xfrm>
            <a:off x="715976" y="1439940"/>
            <a:ext cx="320671" cy="547553"/>
            <a:chOff x="10052800" y="2124963"/>
            <a:chExt cx="385979" cy="659067"/>
          </a:xfrm>
        </p:grpSpPr>
        <p:sp>
          <p:nvSpPr>
            <p:cNvPr id="512" name="Google Shape;512;g1689174e0bc_0_12"/>
            <p:cNvSpPr/>
            <p:nvPr/>
          </p:nvSpPr>
          <p:spPr>
            <a:xfrm>
              <a:off x="10122417" y="2306211"/>
              <a:ext cx="231513" cy="296165"/>
            </a:xfrm>
            <a:custGeom>
              <a:rect b="b" l="l" r="r" t="t"/>
              <a:pathLst>
                <a:path extrusionOk="0" h="23454" w="18334">
                  <a:moveTo>
                    <a:pt x="14777" y="2055"/>
                  </a:moveTo>
                  <a:cubicBezTo>
                    <a:pt x="15626" y="2055"/>
                    <a:pt x="16311" y="2740"/>
                    <a:pt x="16311" y="3588"/>
                  </a:cubicBezTo>
                  <a:cubicBezTo>
                    <a:pt x="16311" y="4436"/>
                    <a:pt x="15626" y="5122"/>
                    <a:pt x="14777" y="5122"/>
                  </a:cubicBezTo>
                  <a:cubicBezTo>
                    <a:pt x="13929" y="5122"/>
                    <a:pt x="13244" y="4436"/>
                    <a:pt x="13244" y="3588"/>
                  </a:cubicBezTo>
                  <a:cubicBezTo>
                    <a:pt x="13244" y="2740"/>
                    <a:pt x="13929" y="2055"/>
                    <a:pt x="14777" y="2055"/>
                  </a:cubicBezTo>
                  <a:close/>
                  <a:moveTo>
                    <a:pt x="3556" y="10210"/>
                  </a:moveTo>
                  <a:cubicBezTo>
                    <a:pt x="4404" y="10210"/>
                    <a:pt x="5089" y="10895"/>
                    <a:pt x="5089" y="11743"/>
                  </a:cubicBezTo>
                  <a:cubicBezTo>
                    <a:pt x="5089" y="12591"/>
                    <a:pt x="4404" y="13276"/>
                    <a:pt x="3556" y="13276"/>
                  </a:cubicBezTo>
                  <a:cubicBezTo>
                    <a:pt x="2708" y="13276"/>
                    <a:pt x="2023" y="12591"/>
                    <a:pt x="2023" y="11743"/>
                  </a:cubicBezTo>
                  <a:cubicBezTo>
                    <a:pt x="2023" y="10895"/>
                    <a:pt x="2708" y="10210"/>
                    <a:pt x="3556" y="10210"/>
                  </a:cubicBezTo>
                  <a:close/>
                  <a:moveTo>
                    <a:pt x="14777" y="18365"/>
                  </a:moveTo>
                  <a:cubicBezTo>
                    <a:pt x="15626" y="18365"/>
                    <a:pt x="16311" y="19050"/>
                    <a:pt x="16311" y="19898"/>
                  </a:cubicBezTo>
                  <a:cubicBezTo>
                    <a:pt x="16311" y="20746"/>
                    <a:pt x="15626" y="21431"/>
                    <a:pt x="14777" y="21431"/>
                  </a:cubicBezTo>
                  <a:cubicBezTo>
                    <a:pt x="13929" y="21431"/>
                    <a:pt x="13244" y="20746"/>
                    <a:pt x="13244" y="19898"/>
                  </a:cubicBezTo>
                  <a:cubicBezTo>
                    <a:pt x="13244" y="19050"/>
                    <a:pt x="13929" y="18365"/>
                    <a:pt x="14777" y="18365"/>
                  </a:cubicBezTo>
                  <a:close/>
                  <a:moveTo>
                    <a:pt x="14777" y="0"/>
                  </a:moveTo>
                  <a:cubicBezTo>
                    <a:pt x="12788" y="0"/>
                    <a:pt x="11189" y="1599"/>
                    <a:pt x="11189" y="3588"/>
                  </a:cubicBezTo>
                  <a:cubicBezTo>
                    <a:pt x="11189" y="4012"/>
                    <a:pt x="11287" y="4404"/>
                    <a:pt x="11418" y="4795"/>
                  </a:cubicBezTo>
                  <a:lnTo>
                    <a:pt x="5709" y="8873"/>
                  </a:lnTo>
                  <a:cubicBezTo>
                    <a:pt x="5089" y="8416"/>
                    <a:pt x="4372" y="8155"/>
                    <a:pt x="3556" y="8155"/>
                  </a:cubicBezTo>
                  <a:cubicBezTo>
                    <a:pt x="1599" y="8155"/>
                    <a:pt x="1" y="9754"/>
                    <a:pt x="1" y="11743"/>
                  </a:cubicBezTo>
                  <a:cubicBezTo>
                    <a:pt x="1" y="13701"/>
                    <a:pt x="1599" y="15299"/>
                    <a:pt x="3556" y="15299"/>
                  </a:cubicBezTo>
                  <a:cubicBezTo>
                    <a:pt x="4372" y="15299"/>
                    <a:pt x="5089" y="15038"/>
                    <a:pt x="5709" y="14581"/>
                  </a:cubicBezTo>
                  <a:lnTo>
                    <a:pt x="11418" y="18659"/>
                  </a:lnTo>
                  <a:cubicBezTo>
                    <a:pt x="11287" y="19050"/>
                    <a:pt x="11189" y="19474"/>
                    <a:pt x="11189" y="19898"/>
                  </a:cubicBezTo>
                  <a:cubicBezTo>
                    <a:pt x="11189" y="21855"/>
                    <a:pt x="12788" y="23454"/>
                    <a:pt x="14777" y="23454"/>
                  </a:cubicBezTo>
                  <a:cubicBezTo>
                    <a:pt x="16735" y="23454"/>
                    <a:pt x="18333" y="21855"/>
                    <a:pt x="18333" y="19898"/>
                  </a:cubicBezTo>
                  <a:cubicBezTo>
                    <a:pt x="18333" y="17908"/>
                    <a:pt x="16735" y="16310"/>
                    <a:pt x="14777" y="16310"/>
                  </a:cubicBezTo>
                  <a:cubicBezTo>
                    <a:pt x="13962" y="16310"/>
                    <a:pt x="13212" y="16571"/>
                    <a:pt x="12625" y="17028"/>
                  </a:cubicBezTo>
                  <a:lnTo>
                    <a:pt x="6916" y="12950"/>
                  </a:lnTo>
                  <a:cubicBezTo>
                    <a:pt x="7047" y="12559"/>
                    <a:pt x="7112" y="12167"/>
                    <a:pt x="7112" y="11743"/>
                  </a:cubicBezTo>
                  <a:cubicBezTo>
                    <a:pt x="7112" y="11319"/>
                    <a:pt x="7047" y="10895"/>
                    <a:pt x="6916" y="10504"/>
                  </a:cubicBezTo>
                  <a:lnTo>
                    <a:pt x="12625" y="6426"/>
                  </a:lnTo>
                  <a:cubicBezTo>
                    <a:pt x="13212" y="6883"/>
                    <a:pt x="13962" y="7144"/>
                    <a:pt x="14777" y="7144"/>
                  </a:cubicBezTo>
                  <a:cubicBezTo>
                    <a:pt x="16735" y="7144"/>
                    <a:pt x="18333" y="5546"/>
                    <a:pt x="18333" y="3588"/>
                  </a:cubicBezTo>
                  <a:cubicBezTo>
                    <a:pt x="18333" y="1599"/>
                    <a:pt x="16735" y="0"/>
                    <a:pt x="1477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689174e0bc_0_12"/>
            <p:cNvSpPr/>
            <p:nvPr/>
          </p:nvSpPr>
          <p:spPr>
            <a:xfrm>
              <a:off x="10413233" y="2266256"/>
              <a:ext cx="25545" cy="25545"/>
            </a:xfrm>
            <a:custGeom>
              <a:rect b="b" l="l" r="r" t="t"/>
              <a:pathLst>
                <a:path extrusionOk="0" h="2023" w="2023">
                  <a:moveTo>
                    <a:pt x="1011" y="0"/>
                  </a:moveTo>
                  <a:cubicBezTo>
                    <a:pt x="457" y="0"/>
                    <a:pt x="0" y="457"/>
                    <a:pt x="0" y="1011"/>
                  </a:cubicBezTo>
                  <a:cubicBezTo>
                    <a:pt x="0" y="1598"/>
                    <a:pt x="457" y="2022"/>
                    <a:pt x="1011" y="2022"/>
                  </a:cubicBezTo>
                  <a:cubicBezTo>
                    <a:pt x="1566" y="2022"/>
                    <a:pt x="2023" y="1598"/>
                    <a:pt x="2023" y="1011"/>
                  </a:cubicBezTo>
                  <a:cubicBezTo>
                    <a:pt x="2023" y="457"/>
                    <a:pt x="1566" y="0"/>
                    <a:pt x="1011"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689174e0bc_0_12"/>
            <p:cNvSpPr/>
            <p:nvPr/>
          </p:nvSpPr>
          <p:spPr>
            <a:xfrm>
              <a:off x="10052800" y="2124963"/>
              <a:ext cx="385972" cy="659067"/>
            </a:xfrm>
            <a:custGeom>
              <a:rect b="b" l="l" r="r" t="t"/>
              <a:pathLst>
                <a:path extrusionOk="0" h="52193" w="30566">
                  <a:moveTo>
                    <a:pt x="20910" y="2023"/>
                  </a:moveTo>
                  <a:cubicBezTo>
                    <a:pt x="20812" y="2349"/>
                    <a:pt x="20682" y="2675"/>
                    <a:pt x="20682" y="3034"/>
                  </a:cubicBezTo>
                  <a:lnTo>
                    <a:pt x="20682" y="3556"/>
                  </a:lnTo>
                  <a:cubicBezTo>
                    <a:pt x="20682" y="3850"/>
                    <a:pt x="20519" y="4078"/>
                    <a:pt x="20225" y="4078"/>
                  </a:cubicBezTo>
                  <a:lnTo>
                    <a:pt x="10341" y="4078"/>
                  </a:lnTo>
                  <a:cubicBezTo>
                    <a:pt x="10048" y="4078"/>
                    <a:pt x="9787" y="3850"/>
                    <a:pt x="9787" y="3556"/>
                  </a:cubicBezTo>
                  <a:lnTo>
                    <a:pt x="9787" y="3034"/>
                  </a:lnTo>
                  <a:cubicBezTo>
                    <a:pt x="9787" y="2675"/>
                    <a:pt x="9787" y="2349"/>
                    <a:pt x="9656" y="2023"/>
                  </a:cubicBezTo>
                  <a:close/>
                  <a:moveTo>
                    <a:pt x="28348" y="48115"/>
                  </a:moveTo>
                  <a:cubicBezTo>
                    <a:pt x="27923" y="49289"/>
                    <a:pt x="26814" y="50137"/>
                    <a:pt x="25477" y="50137"/>
                  </a:cubicBezTo>
                  <a:lnTo>
                    <a:pt x="5090" y="50137"/>
                  </a:lnTo>
                  <a:cubicBezTo>
                    <a:pt x="3752" y="50137"/>
                    <a:pt x="2643" y="49289"/>
                    <a:pt x="2219" y="48115"/>
                  </a:cubicBezTo>
                  <a:close/>
                  <a:moveTo>
                    <a:pt x="5090" y="0"/>
                  </a:moveTo>
                  <a:cubicBezTo>
                    <a:pt x="4405" y="0"/>
                    <a:pt x="3752" y="131"/>
                    <a:pt x="3100" y="392"/>
                  </a:cubicBezTo>
                  <a:cubicBezTo>
                    <a:pt x="2513"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3" y="51540"/>
                    <a:pt x="3100" y="51768"/>
                  </a:cubicBezTo>
                  <a:cubicBezTo>
                    <a:pt x="3752" y="52062"/>
                    <a:pt x="4405" y="52192"/>
                    <a:pt x="5090" y="52192"/>
                  </a:cubicBezTo>
                  <a:lnTo>
                    <a:pt x="25477" y="52192"/>
                  </a:lnTo>
                  <a:cubicBezTo>
                    <a:pt x="26162" y="52192"/>
                    <a:pt x="26847" y="52062"/>
                    <a:pt x="27467" y="51768"/>
                  </a:cubicBezTo>
                  <a:cubicBezTo>
                    <a:pt x="28087" y="51540"/>
                    <a:pt x="28609" y="51148"/>
                    <a:pt x="29098" y="50692"/>
                  </a:cubicBezTo>
                  <a:cubicBezTo>
                    <a:pt x="29554" y="50235"/>
                    <a:pt x="29913" y="49681"/>
                    <a:pt x="30174" y="49061"/>
                  </a:cubicBezTo>
                  <a:cubicBezTo>
                    <a:pt x="30435" y="48441"/>
                    <a:pt x="30566" y="47789"/>
                    <a:pt x="30566" y="47071"/>
                  </a:cubicBezTo>
                  <a:lnTo>
                    <a:pt x="30566" y="16800"/>
                  </a:lnTo>
                  <a:cubicBezTo>
                    <a:pt x="30566" y="16245"/>
                    <a:pt x="30109" y="15788"/>
                    <a:pt x="29554" y="15788"/>
                  </a:cubicBezTo>
                  <a:cubicBezTo>
                    <a:pt x="29000" y="15788"/>
                    <a:pt x="28543" y="16245"/>
                    <a:pt x="28543" y="16800"/>
                  </a:cubicBezTo>
                  <a:lnTo>
                    <a:pt x="28543" y="46060"/>
                  </a:lnTo>
                  <a:lnTo>
                    <a:pt x="2023" y="46060"/>
                  </a:lnTo>
                  <a:lnTo>
                    <a:pt x="2023" y="5089"/>
                  </a:lnTo>
                  <a:cubicBezTo>
                    <a:pt x="2023" y="3393"/>
                    <a:pt x="3393" y="2023"/>
                    <a:pt x="5090" y="2023"/>
                  </a:cubicBezTo>
                  <a:lnTo>
                    <a:pt x="6786" y="2023"/>
                  </a:lnTo>
                  <a:cubicBezTo>
                    <a:pt x="7340" y="2023"/>
                    <a:pt x="7732" y="2480"/>
                    <a:pt x="7732" y="3034"/>
                  </a:cubicBezTo>
                  <a:lnTo>
                    <a:pt x="7732" y="3556"/>
                  </a:lnTo>
                  <a:cubicBezTo>
                    <a:pt x="7732" y="4959"/>
                    <a:pt x="8939" y="6100"/>
                    <a:pt x="10341" y="6100"/>
                  </a:cubicBezTo>
                  <a:lnTo>
                    <a:pt x="20225" y="6100"/>
                  </a:lnTo>
                  <a:cubicBezTo>
                    <a:pt x="21628" y="6100"/>
                    <a:pt x="22737" y="4959"/>
                    <a:pt x="22737" y="3556"/>
                  </a:cubicBezTo>
                  <a:lnTo>
                    <a:pt x="22737" y="3034"/>
                  </a:lnTo>
                  <a:cubicBezTo>
                    <a:pt x="22737" y="2480"/>
                    <a:pt x="23226" y="2023"/>
                    <a:pt x="23813" y="2023"/>
                  </a:cubicBezTo>
                  <a:lnTo>
                    <a:pt x="25477" y="2023"/>
                  </a:lnTo>
                  <a:cubicBezTo>
                    <a:pt x="27173" y="2023"/>
                    <a:pt x="28543" y="3393"/>
                    <a:pt x="28543" y="5089"/>
                  </a:cubicBezTo>
                  <a:lnTo>
                    <a:pt x="28543" y="7633"/>
                  </a:lnTo>
                  <a:cubicBezTo>
                    <a:pt x="28543" y="8188"/>
                    <a:pt x="29000" y="8645"/>
                    <a:pt x="29554" y="8645"/>
                  </a:cubicBezTo>
                  <a:cubicBezTo>
                    <a:pt x="30109" y="8645"/>
                    <a:pt x="30566" y="8188"/>
                    <a:pt x="30566" y="7633"/>
                  </a:cubicBezTo>
                  <a:lnTo>
                    <a:pt x="30566" y="5089"/>
                  </a:lnTo>
                  <a:cubicBezTo>
                    <a:pt x="30566" y="4404"/>
                    <a:pt x="30435" y="3719"/>
                    <a:pt x="30174" y="3099"/>
                  </a:cubicBezTo>
                  <a:cubicBezTo>
                    <a:pt x="29913" y="2512"/>
                    <a:pt x="29554" y="1958"/>
                    <a:pt x="29098" y="1468"/>
                  </a:cubicBezTo>
                  <a:cubicBezTo>
                    <a:pt x="28609" y="1012"/>
                    <a:pt x="28087" y="653"/>
                    <a:pt x="27467" y="392"/>
                  </a:cubicBezTo>
                  <a:cubicBezTo>
                    <a:pt x="26847" y="131"/>
                    <a:pt x="26162" y="0"/>
                    <a:pt x="2547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g1689174e0bc_0_12"/>
          <p:cNvSpPr txBox="1"/>
          <p:nvPr/>
        </p:nvSpPr>
        <p:spPr>
          <a:xfrm>
            <a:off x="1129875" y="1556825"/>
            <a:ext cx="5962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Số lượng sản phẩm của các thương hiệu</a:t>
            </a:r>
            <a:endParaRPr sz="2400">
              <a:solidFill>
                <a:srgbClr val="FF8000"/>
              </a:solidFill>
              <a:latin typeface="Fira Sans Extra Condensed Medium"/>
              <a:ea typeface="Fira Sans Extra Condensed Medium"/>
              <a:cs typeface="Fira Sans Extra Condensed Medium"/>
              <a:sym typeface="Fira Sans Extra Condensed Medium"/>
            </a:endParaRPr>
          </a:p>
        </p:txBody>
      </p:sp>
      <p:sp>
        <p:nvSpPr>
          <p:cNvPr id="516" name="Google Shape;516;g1689174e0bc_0_12"/>
          <p:cNvSpPr/>
          <p:nvPr/>
        </p:nvSpPr>
        <p:spPr>
          <a:xfrm>
            <a:off x="2138150" y="2281175"/>
            <a:ext cx="1835400" cy="864000"/>
          </a:xfrm>
          <a:prstGeom prst="roundRect">
            <a:avLst>
              <a:gd fmla="val 16667" name="adj"/>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689174e0bc_0_12"/>
          <p:cNvSpPr/>
          <p:nvPr/>
        </p:nvSpPr>
        <p:spPr>
          <a:xfrm>
            <a:off x="2205599" y="2306324"/>
            <a:ext cx="1835400" cy="864000"/>
          </a:xfrm>
          <a:prstGeom prst="roundRect">
            <a:avLst>
              <a:gd fmla="val 16667"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689174e0bc_0_12"/>
          <p:cNvSpPr txBox="1"/>
          <p:nvPr/>
        </p:nvSpPr>
        <p:spPr>
          <a:xfrm>
            <a:off x="2211617" y="2511051"/>
            <a:ext cx="1835400" cy="2853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US" sz="2700">
                <a:latin typeface="Questrial"/>
                <a:ea typeface="Questrial"/>
                <a:cs typeface="Questrial"/>
                <a:sym typeface="Questrial"/>
              </a:rPr>
              <a:t>58</a:t>
            </a:r>
            <a:endParaRPr sz="2700">
              <a:solidFill>
                <a:srgbClr val="000000"/>
              </a:solidFill>
              <a:latin typeface="Questrial"/>
              <a:ea typeface="Questrial"/>
              <a:cs typeface="Questrial"/>
              <a:sym typeface="Questrial"/>
            </a:endParaRPr>
          </a:p>
        </p:txBody>
      </p:sp>
      <p:sp>
        <p:nvSpPr>
          <p:cNvPr id="519" name="Google Shape;519;g1689174e0bc_0_12"/>
          <p:cNvSpPr txBox="1"/>
          <p:nvPr/>
        </p:nvSpPr>
        <p:spPr>
          <a:xfrm>
            <a:off x="2205592" y="2821452"/>
            <a:ext cx="1835400" cy="1662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US">
                <a:latin typeface="Questrial"/>
                <a:ea typeface="Questrial"/>
                <a:cs typeface="Questrial"/>
                <a:sym typeface="Questrial"/>
              </a:rPr>
              <a:t>Thương hiệu</a:t>
            </a:r>
            <a:endParaRPr>
              <a:solidFill>
                <a:srgbClr val="000000"/>
              </a:solidFill>
              <a:latin typeface="Questrial"/>
              <a:ea typeface="Questrial"/>
              <a:cs typeface="Questrial"/>
              <a:sym typeface="Quest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1000"/>
                                        <p:tgtEl>
                                          <p:spTgt spid="5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689174e0bc_0_505"/>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525" name="Google Shape;525;g1689174e0bc_0_505"/>
          <p:cNvPicPr preferRelativeResize="0"/>
          <p:nvPr/>
        </p:nvPicPr>
        <p:blipFill>
          <a:blip r:embed="rId3">
            <a:alphaModFix/>
          </a:blip>
          <a:stretch>
            <a:fillRect/>
          </a:stretch>
        </p:blipFill>
        <p:spPr>
          <a:xfrm>
            <a:off x="554151" y="328375"/>
            <a:ext cx="644325" cy="915351"/>
          </a:xfrm>
          <a:prstGeom prst="rect">
            <a:avLst/>
          </a:prstGeom>
          <a:noFill/>
          <a:ln>
            <a:noFill/>
          </a:ln>
        </p:spPr>
      </p:pic>
      <p:grpSp>
        <p:nvGrpSpPr>
          <p:cNvPr id="526" name="Google Shape;526;g1689174e0bc_0_505"/>
          <p:cNvGrpSpPr/>
          <p:nvPr/>
        </p:nvGrpSpPr>
        <p:grpSpPr>
          <a:xfrm>
            <a:off x="2860925" y="2328639"/>
            <a:ext cx="8985765" cy="4235561"/>
            <a:chOff x="1668101" y="1816723"/>
            <a:chExt cx="3388042" cy="2085764"/>
          </a:xfrm>
        </p:grpSpPr>
        <p:sp>
          <p:nvSpPr>
            <p:cNvPr id="527" name="Google Shape;527;g1689174e0bc_0_505"/>
            <p:cNvSpPr/>
            <p:nvPr/>
          </p:nvSpPr>
          <p:spPr>
            <a:xfrm rot="-5400000">
              <a:off x="2319240" y="1165584"/>
              <a:ext cx="2085764" cy="3388042"/>
            </a:xfrm>
            <a:custGeom>
              <a:rect b="b" l="l" r="r" t="t"/>
              <a:pathLst>
                <a:path extrusionOk="0" h="108348" w="65114">
                  <a:moveTo>
                    <a:pt x="11028" y="1455"/>
                  </a:moveTo>
                  <a:cubicBezTo>
                    <a:pt x="5740" y="1455"/>
                    <a:pt x="1429" y="5740"/>
                    <a:pt x="1429" y="11029"/>
                  </a:cubicBezTo>
                  <a:lnTo>
                    <a:pt x="1429" y="97295"/>
                  </a:lnTo>
                  <a:cubicBezTo>
                    <a:pt x="1429" y="102583"/>
                    <a:pt x="5740" y="106894"/>
                    <a:pt x="11028" y="106894"/>
                  </a:cubicBezTo>
                  <a:lnTo>
                    <a:pt x="54061" y="106894"/>
                  </a:lnTo>
                  <a:cubicBezTo>
                    <a:pt x="59349" y="106894"/>
                    <a:pt x="63660" y="102583"/>
                    <a:pt x="63660" y="97295"/>
                  </a:cubicBezTo>
                  <a:lnTo>
                    <a:pt x="63660" y="11029"/>
                  </a:lnTo>
                  <a:cubicBezTo>
                    <a:pt x="63660" y="5740"/>
                    <a:pt x="59349" y="1455"/>
                    <a:pt x="54061" y="1455"/>
                  </a:cubicBezTo>
                  <a:close/>
                  <a:moveTo>
                    <a:pt x="54061" y="108347"/>
                  </a:moveTo>
                  <a:lnTo>
                    <a:pt x="11028" y="108347"/>
                  </a:lnTo>
                  <a:cubicBezTo>
                    <a:pt x="4938" y="108347"/>
                    <a:pt x="0" y="103385"/>
                    <a:pt x="0" y="97295"/>
                  </a:cubicBezTo>
                  <a:lnTo>
                    <a:pt x="0" y="11029"/>
                  </a:lnTo>
                  <a:cubicBezTo>
                    <a:pt x="0" y="4963"/>
                    <a:pt x="4938" y="1"/>
                    <a:pt x="11028" y="1"/>
                  </a:cubicBezTo>
                  <a:lnTo>
                    <a:pt x="54061" y="1"/>
                  </a:lnTo>
                  <a:cubicBezTo>
                    <a:pt x="60151" y="1"/>
                    <a:pt x="65113" y="4963"/>
                    <a:pt x="65113" y="11029"/>
                  </a:cubicBezTo>
                  <a:lnTo>
                    <a:pt x="65113" y="97295"/>
                  </a:lnTo>
                  <a:cubicBezTo>
                    <a:pt x="65113" y="103385"/>
                    <a:pt x="60151" y="108347"/>
                    <a:pt x="54061" y="108347"/>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689174e0bc_0_505"/>
            <p:cNvSpPr/>
            <p:nvPr/>
          </p:nvSpPr>
          <p:spPr>
            <a:xfrm rot="-5400000">
              <a:off x="1335438" y="2822249"/>
              <a:ext cx="1188214" cy="77903"/>
            </a:xfrm>
            <a:custGeom>
              <a:rect b="b" l="l" r="r" t="t"/>
              <a:pathLst>
                <a:path extrusionOk="0" h="2432" w="37094">
                  <a:moveTo>
                    <a:pt x="35865" y="2432"/>
                  </a:moveTo>
                  <a:lnTo>
                    <a:pt x="1203" y="2432"/>
                  </a:lnTo>
                  <a:cubicBezTo>
                    <a:pt x="552" y="2432"/>
                    <a:pt x="0" y="1881"/>
                    <a:pt x="0" y="1229"/>
                  </a:cubicBezTo>
                  <a:lnTo>
                    <a:pt x="0" y="1229"/>
                  </a:lnTo>
                  <a:cubicBezTo>
                    <a:pt x="0" y="552"/>
                    <a:pt x="552" y="1"/>
                    <a:pt x="1203" y="1"/>
                  </a:cubicBezTo>
                  <a:lnTo>
                    <a:pt x="35865" y="1"/>
                  </a:lnTo>
                  <a:cubicBezTo>
                    <a:pt x="36542" y="1"/>
                    <a:pt x="37093" y="552"/>
                    <a:pt x="37093" y="1229"/>
                  </a:cubicBezTo>
                  <a:lnTo>
                    <a:pt x="37093" y="1229"/>
                  </a:lnTo>
                  <a:cubicBezTo>
                    <a:pt x="37093" y="1881"/>
                    <a:pt x="36542" y="2432"/>
                    <a:pt x="35865" y="2432"/>
                  </a:cubicBezTo>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689174e0bc_0_505"/>
            <p:cNvSpPr/>
            <p:nvPr/>
          </p:nvSpPr>
          <p:spPr>
            <a:xfrm rot="-5400000">
              <a:off x="1895830" y="2100477"/>
              <a:ext cx="77102" cy="76301"/>
            </a:xfrm>
            <a:custGeom>
              <a:rect b="b" l="l" r="r" t="t"/>
              <a:pathLst>
                <a:path extrusionOk="0" h="2382" w="2407">
                  <a:moveTo>
                    <a:pt x="1203" y="2381"/>
                  </a:moveTo>
                  <a:lnTo>
                    <a:pt x="1203" y="2381"/>
                  </a:lnTo>
                  <a:cubicBezTo>
                    <a:pt x="551" y="2381"/>
                    <a:pt x="0" y="1855"/>
                    <a:pt x="0" y="1178"/>
                  </a:cubicBezTo>
                  <a:lnTo>
                    <a:pt x="0" y="1178"/>
                  </a:lnTo>
                  <a:cubicBezTo>
                    <a:pt x="0" y="527"/>
                    <a:pt x="551" y="0"/>
                    <a:pt x="1203" y="0"/>
                  </a:cubicBezTo>
                  <a:lnTo>
                    <a:pt x="1203" y="0"/>
                  </a:lnTo>
                  <a:cubicBezTo>
                    <a:pt x="1880" y="0"/>
                    <a:pt x="2406" y="527"/>
                    <a:pt x="2406" y="1178"/>
                  </a:cubicBezTo>
                  <a:lnTo>
                    <a:pt x="2406" y="1178"/>
                  </a:lnTo>
                  <a:cubicBezTo>
                    <a:pt x="2406" y="1855"/>
                    <a:pt x="1880" y="2381"/>
                    <a:pt x="1203" y="238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1689174e0bc_0_505"/>
            <p:cNvSpPr/>
            <p:nvPr/>
          </p:nvSpPr>
          <p:spPr>
            <a:xfrm rot="-5400000">
              <a:off x="4529692" y="2789224"/>
              <a:ext cx="613390" cy="143945"/>
            </a:xfrm>
            <a:custGeom>
              <a:rect b="b" l="l" r="r" t="t"/>
              <a:pathLst>
                <a:path extrusionOk="0" h="6166" w="19149">
                  <a:moveTo>
                    <a:pt x="16066" y="6166"/>
                  </a:moveTo>
                  <a:lnTo>
                    <a:pt x="3083" y="6166"/>
                  </a:lnTo>
                  <a:cubicBezTo>
                    <a:pt x="1379" y="6166"/>
                    <a:pt x="1" y="4762"/>
                    <a:pt x="1" y="3083"/>
                  </a:cubicBezTo>
                  <a:lnTo>
                    <a:pt x="1" y="3083"/>
                  </a:lnTo>
                  <a:cubicBezTo>
                    <a:pt x="1" y="1379"/>
                    <a:pt x="1379" y="0"/>
                    <a:pt x="3083" y="0"/>
                  </a:cubicBezTo>
                  <a:lnTo>
                    <a:pt x="16066" y="0"/>
                  </a:lnTo>
                  <a:cubicBezTo>
                    <a:pt x="17745" y="0"/>
                    <a:pt x="19149" y="1379"/>
                    <a:pt x="19149" y="3083"/>
                  </a:cubicBezTo>
                  <a:lnTo>
                    <a:pt x="19149" y="3083"/>
                  </a:lnTo>
                  <a:cubicBezTo>
                    <a:pt x="19149" y="4762"/>
                    <a:pt x="17745" y="6166"/>
                    <a:pt x="16066" y="6166"/>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689174e0bc_0_505"/>
            <p:cNvSpPr/>
            <p:nvPr/>
          </p:nvSpPr>
          <p:spPr>
            <a:xfrm rot="-5400000">
              <a:off x="2524666" y="1594192"/>
              <a:ext cx="1748100" cy="25194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2" name="Google Shape;532;g1689174e0bc_0_505"/>
          <p:cNvPicPr preferRelativeResize="0"/>
          <p:nvPr/>
        </p:nvPicPr>
        <p:blipFill rotWithShape="1">
          <a:blip r:embed="rId4">
            <a:alphaModFix/>
          </a:blip>
          <a:srcRect b="5139" l="2539" r="2339" t="13154"/>
          <a:stretch/>
        </p:blipFill>
        <p:spPr>
          <a:xfrm>
            <a:off x="4098650" y="2655150"/>
            <a:ext cx="6729600" cy="3555900"/>
          </a:xfrm>
          <a:prstGeom prst="rect">
            <a:avLst/>
          </a:prstGeom>
          <a:noFill/>
          <a:ln>
            <a:noFill/>
          </a:ln>
        </p:spPr>
      </p:pic>
      <p:grpSp>
        <p:nvGrpSpPr>
          <p:cNvPr id="533" name="Google Shape;533;g1689174e0bc_0_505"/>
          <p:cNvGrpSpPr/>
          <p:nvPr/>
        </p:nvGrpSpPr>
        <p:grpSpPr>
          <a:xfrm>
            <a:off x="690266" y="1470398"/>
            <a:ext cx="372077" cy="486642"/>
            <a:chOff x="1394741" y="1512061"/>
            <a:chExt cx="252444" cy="351722"/>
          </a:xfrm>
        </p:grpSpPr>
        <p:sp>
          <p:nvSpPr>
            <p:cNvPr id="534" name="Google Shape;534;g1689174e0bc_0_505"/>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1689174e0bc_0_505"/>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689174e0bc_0_505"/>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689174e0bc_0_505"/>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689174e0bc_0_505"/>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1689174e0bc_0_505"/>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689174e0bc_0_505"/>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689174e0bc_0_505"/>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1689174e0bc_0_505"/>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689174e0bc_0_505"/>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689174e0bc_0_505"/>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689174e0bc_0_505"/>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689174e0bc_0_505"/>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689174e0bc_0_505"/>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1689174e0bc_0_505"/>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1689174e0bc_0_505"/>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689174e0bc_0_505"/>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g1689174e0bc_0_505"/>
          <p:cNvSpPr txBox="1"/>
          <p:nvPr/>
        </p:nvSpPr>
        <p:spPr>
          <a:xfrm>
            <a:off x="1129875" y="1556825"/>
            <a:ext cx="5962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Doanh số theo</a:t>
            </a:r>
            <a:r>
              <a:rPr lang="en-US" sz="2400">
                <a:solidFill>
                  <a:srgbClr val="FF8000"/>
                </a:solidFill>
                <a:latin typeface="Fira Sans Extra Condensed Medium"/>
                <a:ea typeface="Fira Sans Extra Condensed Medium"/>
                <a:cs typeface="Fira Sans Extra Condensed Medium"/>
                <a:sym typeface="Fira Sans Extra Condensed Medium"/>
              </a:rPr>
              <a:t> các thương hiệu</a:t>
            </a:r>
            <a:endParaRPr sz="2400">
              <a:solidFill>
                <a:srgbClr val="FF8000"/>
              </a:solidFill>
              <a:latin typeface="Fira Sans Extra Condensed Medium"/>
              <a:ea typeface="Fira Sans Extra Condensed Medium"/>
              <a:cs typeface="Fira Sans Extra Condensed Medium"/>
              <a:sym typeface="Fira Sans Extra Condensed Medium"/>
            </a:endParaRPr>
          </a:p>
        </p:txBody>
      </p:sp>
      <p:sp>
        <p:nvSpPr>
          <p:cNvPr id="552" name="Google Shape;552;g1689174e0bc_0_505"/>
          <p:cNvSpPr txBox="1"/>
          <p:nvPr/>
        </p:nvSpPr>
        <p:spPr>
          <a:xfrm>
            <a:off x="444375" y="2328650"/>
            <a:ext cx="2259000" cy="16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Các thương hiệu</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Samsung và Xiaomi có nhiều dòng sản phẩm ở nhiều phân khác thị trường nên doanh số cao</a:t>
            </a:r>
            <a:endParaRPr sz="1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689174e0bc_0_563"/>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558" name="Google Shape;558;g1689174e0bc_0_563"/>
          <p:cNvPicPr preferRelativeResize="0"/>
          <p:nvPr/>
        </p:nvPicPr>
        <p:blipFill>
          <a:blip r:embed="rId3">
            <a:alphaModFix/>
          </a:blip>
          <a:stretch>
            <a:fillRect/>
          </a:stretch>
        </p:blipFill>
        <p:spPr>
          <a:xfrm>
            <a:off x="554151" y="328375"/>
            <a:ext cx="644325" cy="915351"/>
          </a:xfrm>
          <a:prstGeom prst="rect">
            <a:avLst/>
          </a:prstGeom>
          <a:noFill/>
          <a:ln>
            <a:noFill/>
          </a:ln>
        </p:spPr>
      </p:pic>
      <p:grpSp>
        <p:nvGrpSpPr>
          <p:cNvPr id="559" name="Google Shape;559;g1689174e0bc_0_563"/>
          <p:cNvGrpSpPr/>
          <p:nvPr/>
        </p:nvGrpSpPr>
        <p:grpSpPr>
          <a:xfrm rot="-5400000">
            <a:off x="5584485" y="368276"/>
            <a:ext cx="3899278" cy="8069685"/>
            <a:chOff x="778675" y="1383025"/>
            <a:chExt cx="1127350" cy="2202425"/>
          </a:xfrm>
        </p:grpSpPr>
        <p:sp>
          <p:nvSpPr>
            <p:cNvPr id="560" name="Google Shape;560;g1689174e0bc_0_563"/>
            <p:cNvSpPr/>
            <p:nvPr/>
          </p:nvSpPr>
          <p:spPr>
            <a:xfrm>
              <a:off x="778675" y="1383025"/>
              <a:ext cx="1127350" cy="2202425"/>
            </a:xfrm>
            <a:custGeom>
              <a:rect b="b" l="l" r="r" t="t"/>
              <a:pathLst>
                <a:path extrusionOk="0" h="88097" w="45094">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1689174e0bc_0_563"/>
            <p:cNvSpPr/>
            <p:nvPr/>
          </p:nvSpPr>
          <p:spPr>
            <a:xfrm>
              <a:off x="1234325" y="3374425"/>
              <a:ext cx="192425" cy="164400"/>
            </a:xfrm>
            <a:custGeom>
              <a:rect b="b" l="l" r="r" t="t"/>
              <a:pathLst>
                <a:path extrusionOk="0" h="6576" w="7697">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2" name="Google Shape;562;g1689174e0bc_0_563"/>
          <p:cNvPicPr preferRelativeResize="0"/>
          <p:nvPr/>
        </p:nvPicPr>
        <p:blipFill rotWithShape="1">
          <a:blip r:embed="rId4">
            <a:alphaModFix/>
          </a:blip>
          <a:srcRect b="4886" l="2956" r="2597" t="13944"/>
          <a:stretch/>
        </p:blipFill>
        <p:spPr>
          <a:xfrm>
            <a:off x="4078550" y="2650725"/>
            <a:ext cx="6598200" cy="3489000"/>
          </a:xfrm>
          <a:prstGeom prst="roundRect">
            <a:avLst>
              <a:gd fmla="val 5660" name="adj"/>
            </a:avLst>
          </a:prstGeom>
          <a:noFill/>
          <a:ln>
            <a:noFill/>
          </a:ln>
        </p:spPr>
      </p:pic>
      <p:grpSp>
        <p:nvGrpSpPr>
          <p:cNvPr id="563" name="Google Shape;563;g1689174e0bc_0_563"/>
          <p:cNvGrpSpPr/>
          <p:nvPr/>
        </p:nvGrpSpPr>
        <p:grpSpPr>
          <a:xfrm>
            <a:off x="588454" y="1536125"/>
            <a:ext cx="575718" cy="355216"/>
            <a:chOff x="6849393" y="3733994"/>
            <a:chExt cx="355053" cy="248038"/>
          </a:xfrm>
        </p:grpSpPr>
        <p:sp>
          <p:nvSpPr>
            <p:cNvPr id="564" name="Google Shape;564;g1689174e0bc_0_563"/>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689174e0bc_0_563"/>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689174e0bc_0_563"/>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689174e0bc_0_563"/>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689174e0bc_0_563"/>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g1689174e0bc_0_563"/>
          <p:cNvSpPr txBox="1"/>
          <p:nvPr/>
        </p:nvSpPr>
        <p:spPr>
          <a:xfrm>
            <a:off x="1129875" y="1556825"/>
            <a:ext cx="59628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Doanh thu (tỷ VNĐ) theo các thương hiệu</a:t>
            </a:r>
            <a:endParaRPr sz="2400">
              <a:solidFill>
                <a:srgbClr val="FF8000"/>
              </a:solidFill>
              <a:latin typeface="Fira Sans Extra Condensed Medium"/>
              <a:ea typeface="Fira Sans Extra Condensed Medium"/>
              <a:cs typeface="Fira Sans Extra Condensed Medium"/>
              <a:sym typeface="Fira Sans Extra Condensed Medium"/>
            </a:endParaRPr>
          </a:p>
        </p:txBody>
      </p:sp>
      <p:sp>
        <p:nvSpPr>
          <p:cNvPr id="570" name="Google Shape;570;g1689174e0bc_0_563"/>
          <p:cNvSpPr txBox="1"/>
          <p:nvPr/>
        </p:nvSpPr>
        <p:spPr>
          <a:xfrm>
            <a:off x="462525" y="2453475"/>
            <a:ext cx="2538600" cy="165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A</a:t>
            </a:r>
            <a:r>
              <a:rPr lang="en-US" sz="1600">
                <a:latin typeface="Fira Sans Extra Condensed"/>
                <a:ea typeface="Fira Sans Extra Condensed"/>
                <a:cs typeface="Fira Sans Extra Condensed"/>
                <a:sym typeface="Fira Sans Extra Condensed"/>
              </a:rPr>
              <a:t>pple là thương hiệu có doanh thu cao nhất 22% mặc dù doanh số chỉ chiếm 2%.</a:t>
            </a:r>
            <a:endParaRPr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600">
                <a:latin typeface="Fira Sans Extra Condensed"/>
                <a:ea typeface="Fira Sans Extra Condensed"/>
                <a:cs typeface="Fira Sans Extra Condensed"/>
                <a:sym typeface="Fira Sans Extra Condensed"/>
              </a:rPr>
              <a:t>Do giá của các sản phẩm Apple thường cao</a:t>
            </a:r>
            <a:endParaRPr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689174e0bc_0_634"/>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576" name="Google Shape;576;g1689174e0bc_0_634"/>
          <p:cNvPicPr preferRelativeResize="0"/>
          <p:nvPr/>
        </p:nvPicPr>
        <p:blipFill>
          <a:blip r:embed="rId3">
            <a:alphaModFix/>
          </a:blip>
          <a:stretch>
            <a:fillRect/>
          </a:stretch>
        </p:blipFill>
        <p:spPr>
          <a:xfrm>
            <a:off x="554151" y="328375"/>
            <a:ext cx="644325" cy="915351"/>
          </a:xfrm>
          <a:prstGeom prst="rect">
            <a:avLst/>
          </a:prstGeom>
          <a:noFill/>
          <a:ln>
            <a:noFill/>
          </a:ln>
        </p:spPr>
      </p:pic>
      <p:grpSp>
        <p:nvGrpSpPr>
          <p:cNvPr id="577" name="Google Shape;577;g1689174e0bc_0_634"/>
          <p:cNvGrpSpPr/>
          <p:nvPr/>
        </p:nvGrpSpPr>
        <p:grpSpPr>
          <a:xfrm rot="-5400000">
            <a:off x="5584485" y="368276"/>
            <a:ext cx="3899278" cy="8069685"/>
            <a:chOff x="778675" y="1383025"/>
            <a:chExt cx="1127350" cy="2202425"/>
          </a:xfrm>
        </p:grpSpPr>
        <p:sp>
          <p:nvSpPr>
            <p:cNvPr id="578" name="Google Shape;578;g1689174e0bc_0_634"/>
            <p:cNvSpPr/>
            <p:nvPr/>
          </p:nvSpPr>
          <p:spPr>
            <a:xfrm>
              <a:off x="778675" y="1383025"/>
              <a:ext cx="1127350" cy="2202425"/>
            </a:xfrm>
            <a:custGeom>
              <a:rect b="b" l="l" r="r" t="t"/>
              <a:pathLst>
                <a:path extrusionOk="0" h="88097" w="45094">
                  <a:moveTo>
                    <a:pt x="18468" y="2673"/>
                  </a:moveTo>
                  <a:cubicBezTo>
                    <a:pt x="18474" y="2673"/>
                    <a:pt x="18481" y="2673"/>
                    <a:pt x="18487" y="2673"/>
                  </a:cubicBezTo>
                  <a:lnTo>
                    <a:pt x="26606" y="2673"/>
                  </a:lnTo>
                  <a:cubicBezTo>
                    <a:pt x="27731" y="2673"/>
                    <a:pt x="27731" y="4361"/>
                    <a:pt x="26606" y="4361"/>
                  </a:cubicBezTo>
                  <a:lnTo>
                    <a:pt x="18487" y="4361"/>
                  </a:lnTo>
                  <a:cubicBezTo>
                    <a:pt x="17369" y="4341"/>
                    <a:pt x="17362" y="2673"/>
                    <a:pt x="18468" y="2673"/>
                  </a:cubicBezTo>
                  <a:close/>
                  <a:moveTo>
                    <a:pt x="6953" y="2512"/>
                  </a:moveTo>
                  <a:cubicBezTo>
                    <a:pt x="7857" y="2512"/>
                    <a:pt x="8299" y="3577"/>
                    <a:pt x="7676" y="4220"/>
                  </a:cubicBezTo>
                  <a:cubicBezTo>
                    <a:pt x="7469" y="4422"/>
                    <a:pt x="7215" y="4512"/>
                    <a:pt x="6967" y="4512"/>
                  </a:cubicBezTo>
                  <a:cubicBezTo>
                    <a:pt x="6446" y="4512"/>
                    <a:pt x="5948" y="4116"/>
                    <a:pt x="5948" y="3517"/>
                  </a:cubicBezTo>
                  <a:cubicBezTo>
                    <a:pt x="5968" y="2954"/>
                    <a:pt x="6410" y="2512"/>
                    <a:pt x="6953" y="2512"/>
                  </a:cubicBezTo>
                  <a:close/>
                  <a:moveTo>
                    <a:pt x="40934" y="6411"/>
                  </a:moveTo>
                  <a:cubicBezTo>
                    <a:pt x="41958" y="6411"/>
                    <a:pt x="42802" y="7255"/>
                    <a:pt x="42802" y="8259"/>
                  </a:cubicBezTo>
                  <a:lnTo>
                    <a:pt x="42802" y="76261"/>
                  </a:lnTo>
                  <a:cubicBezTo>
                    <a:pt x="42782" y="77285"/>
                    <a:pt x="41958" y="78109"/>
                    <a:pt x="40934" y="78109"/>
                  </a:cubicBezTo>
                  <a:lnTo>
                    <a:pt x="4321" y="78109"/>
                  </a:lnTo>
                  <a:cubicBezTo>
                    <a:pt x="3296" y="78109"/>
                    <a:pt x="2472" y="77285"/>
                    <a:pt x="2472" y="76261"/>
                  </a:cubicBezTo>
                  <a:lnTo>
                    <a:pt x="2472" y="8259"/>
                  </a:lnTo>
                  <a:cubicBezTo>
                    <a:pt x="2472" y="7255"/>
                    <a:pt x="3296" y="6411"/>
                    <a:pt x="4321" y="6411"/>
                  </a:cubicBezTo>
                  <a:close/>
                  <a:moveTo>
                    <a:pt x="22599" y="79318"/>
                  </a:moveTo>
                  <a:cubicBezTo>
                    <a:pt x="24457" y="79318"/>
                    <a:pt x="26244" y="80762"/>
                    <a:pt x="26244" y="82952"/>
                  </a:cubicBezTo>
                  <a:cubicBezTo>
                    <a:pt x="26244" y="84942"/>
                    <a:pt x="24637" y="86549"/>
                    <a:pt x="22627" y="86569"/>
                  </a:cubicBezTo>
                  <a:cubicBezTo>
                    <a:pt x="19412" y="86549"/>
                    <a:pt x="17784" y="82651"/>
                    <a:pt x="20075" y="80380"/>
                  </a:cubicBezTo>
                  <a:cubicBezTo>
                    <a:pt x="20808" y="79647"/>
                    <a:pt x="21712" y="79318"/>
                    <a:pt x="22599" y="79318"/>
                  </a:cubicBezTo>
                  <a:close/>
                  <a:moveTo>
                    <a:pt x="4481" y="0"/>
                  </a:moveTo>
                  <a:cubicBezTo>
                    <a:pt x="2010" y="0"/>
                    <a:pt x="0" y="1990"/>
                    <a:pt x="20" y="4462"/>
                  </a:cubicBezTo>
                  <a:lnTo>
                    <a:pt x="20" y="83615"/>
                  </a:lnTo>
                  <a:cubicBezTo>
                    <a:pt x="20" y="86087"/>
                    <a:pt x="2010" y="88097"/>
                    <a:pt x="4481" y="88097"/>
                  </a:cubicBezTo>
                  <a:lnTo>
                    <a:pt x="40632" y="88097"/>
                  </a:lnTo>
                  <a:cubicBezTo>
                    <a:pt x="43104" y="88076"/>
                    <a:pt x="45093" y="86087"/>
                    <a:pt x="45093" y="83615"/>
                  </a:cubicBezTo>
                  <a:lnTo>
                    <a:pt x="45093" y="4462"/>
                  </a:lnTo>
                  <a:cubicBezTo>
                    <a:pt x="45093" y="1990"/>
                    <a:pt x="43104" y="0"/>
                    <a:pt x="4063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689174e0bc_0_634"/>
            <p:cNvSpPr/>
            <p:nvPr/>
          </p:nvSpPr>
          <p:spPr>
            <a:xfrm>
              <a:off x="1234325" y="3374425"/>
              <a:ext cx="192425" cy="164400"/>
            </a:xfrm>
            <a:custGeom>
              <a:rect b="b" l="l" r="r" t="t"/>
              <a:pathLst>
                <a:path extrusionOk="0" h="6576" w="7697">
                  <a:moveTo>
                    <a:pt x="4401" y="1"/>
                  </a:moveTo>
                  <a:cubicBezTo>
                    <a:pt x="1467" y="1"/>
                    <a:pt x="0" y="3537"/>
                    <a:pt x="2090" y="5607"/>
                  </a:cubicBezTo>
                  <a:cubicBezTo>
                    <a:pt x="2759" y="6276"/>
                    <a:pt x="3581" y="6576"/>
                    <a:pt x="4388" y="6576"/>
                  </a:cubicBezTo>
                  <a:cubicBezTo>
                    <a:pt x="6076" y="6576"/>
                    <a:pt x="7697" y="5262"/>
                    <a:pt x="7697" y="3276"/>
                  </a:cubicBezTo>
                  <a:cubicBezTo>
                    <a:pt x="7697" y="1468"/>
                    <a:pt x="6230" y="1"/>
                    <a:pt x="440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0" name="Google Shape;580;g1689174e0bc_0_634"/>
          <p:cNvPicPr preferRelativeResize="0"/>
          <p:nvPr/>
        </p:nvPicPr>
        <p:blipFill rotWithShape="1">
          <a:blip r:embed="rId4">
            <a:alphaModFix/>
          </a:blip>
          <a:srcRect b="3551" l="1799" r="1963" t="8093"/>
          <a:stretch/>
        </p:blipFill>
        <p:spPr>
          <a:xfrm>
            <a:off x="4078550" y="2650725"/>
            <a:ext cx="6568800" cy="3489000"/>
          </a:xfrm>
          <a:prstGeom prst="roundRect">
            <a:avLst>
              <a:gd fmla="val 6066" name="adj"/>
            </a:avLst>
          </a:prstGeom>
          <a:noFill/>
          <a:ln>
            <a:noFill/>
          </a:ln>
        </p:spPr>
      </p:pic>
      <p:sp>
        <p:nvSpPr>
          <p:cNvPr id="581" name="Google Shape;581;g1689174e0bc_0_634"/>
          <p:cNvSpPr txBox="1"/>
          <p:nvPr/>
        </p:nvSpPr>
        <p:spPr>
          <a:xfrm>
            <a:off x="1129875" y="1556825"/>
            <a:ext cx="70599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Các sản phẩm có doanh thu cao nhất của thương hiệu Apple</a:t>
            </a:r>
            <a:endParaRPr sz="2400">
              <a:solidFill>
                <a:srgbClr val="FF8000"/>
              </a:solidFill>
              <a:latin typeface="Fira Sans Extra Condensed Medium"/>
              <a:ea typeface="Fira Sans Extra Condensed Medium"/>
              <a:cs typeface="Fira Sans Extra Condensed Medium"/>
              <a:sym typeface="Fira Sans Extra Condensed Medium"/>
            </a:endParaRPr>
          </a:p>
        </p:txBody>
      </p:sp>
      <p:grpSp>
        <p:nvGrpSpPr>
          <p:cNvPr id="582" name="Google Shape;582;g1689174e0bc_0_634"/>
          <p:cNvGrpSpPr/>
          <p:nvPr/>
        </p:nvGrpSpPr>
        <p:grpSpPr>
          <a:xfrm>
            <a:off x="694765" y="1410567"/>
            <a:ext cx="363082" cy="606311"/>
            <a:chOff x="2656082" y="2287427"/>
            <a:chExt cx="207582" cy="359594"/>
          </a:xfrm>
        </p:grpSpPr>
        <p:sp>
          <p:nvSpPr>
            <p:cNvPr id="583" name="Google Shape;583;g1689174e0bc_0_634"/>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1689174e0bc_0_634"/>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689174e0bc_0_634"/>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689174e0bc_0_634"/>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g1689174e0bc_0_634"/>
          <p:cNvSpPr txBox="1"/>
          <p:nvPr/>
        </p:nvSpPr>
        <p:spPr>
          <a:xfrm>
            <a:off x="417725" y="2453475"/>
            <a:ext cx="2538600" cy="9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Tỉ lệ doanh thu của các sản phẩm Apple</a:t>
            </a:r>
            <a:endParaRPr sz="1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66c39664c7_1_192"/>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593" name="Google Shape;593;g166c39664c7_1_192"/>
          <p:cNvPicPr preferRelativeResize="0"/>
          <p:nvPr/>
        </p:nvPicPr>
        <p:blipFill>
          <a:blip r:embed="rId3">
            <a:alphaModFix/>
          </a:blip>
          <a:stretch>
            <a:fillRect/>
          </a:stretch>
        </p:blipFill>
        <p:spPr>
          <a:xfrm>
            <a:off x="554151" y="328375"/>
            <a:ext cx="644325" cy="915351"/>
          </a:xfrm>
          <a:prstGeom prst="rect">
            <a:avLst/>
          </a:prstGeom>
          <a:noFill/>
          <a:ln>
            <a:noFill/>
          </a:ln>
        </p:spPr>
      </p:pic>
      <p:sp>
        <p:nvSpPr>
          <p:cNvPr id="594" name="Google Shape;594;g166c39664c7_1_192"/>
          <p:cNvSpPr/>
          <p:nvPr/>
        </p:nvSpPr>
        <p:spPr>
          <a:xfrm>
            <a:off x="5750093" y="4114215"/>
            <a:ext cx="133183" cy="133183"/>
          </a:xfrm>
          <a:custGeom>
            <a:rect b="b" l="l" r="r" t="t"/>
            <a:pathLst>
              <a:path extrusionOk="0" h="613" w="613">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g166c39664c7_1_192"/>
          <p:cNvGrpSpPr/>
          <p:nvPr/>
        </p:nvGrpSpPr>
        <p:grpSpPr>
          <a:xfrm>
            <a:off x="8585486" y="1210350"/>
            <a:ext cx="3067398" cy="5668950"/>
            <a:chOff x="3808424" y="1930653"/>
            <a:chExt cx="1567559" cy="2898532"/>
          </a:xfrm>
        </p:grpSpPr>
        <p:sp>
          <p:nvSpPr>
            <p:cNvPr id="596" name="Google Shape;596;g166c39664c7_1_192"/>
            <p:cNvSpPr/>
            <p:nvPr/>
          </p:nvSpPr>
          <p:spPr>
            <a:xfrm>
              <a:off x="3872300" y="4233222"/>
              <a:ext cx="23682" cy="28896"/>
            </a:xfrm>
            <a:custGeom>
              <a:rect b="b" l="l" r="r" t="t"/>
              <a:pathLst>
                <a:path extrusionOk="0" h="133" w="109">
                  <a:moveTo>
                    <a:pt x="1" y="0"/>
                  </a:moveTo>
                  <a:lnTo>
                    <a:pt x="1" y="132"/>
                  </a:lnTo>
                  <a:lnTo>
                    <a:pt x="108" y="132"/>
                  </a:lnTo>
                  <a:lnTo>
                    <a:pt x="108" y="0"/>
                  </a:lnTo>
                  <a:close/>
                </a:path>
              </a:pathLst>
            </a:custGeom>
            <a:solidFill>
              <a:srgbClr val="FF6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66c39664c7_1_192"/>
            <p:cNvSpPr/>
            <p:nvPr/>
          </p:nvSpPr>
          <p:spPr>
            <a:xfrm>
              <a:off x="3940303" y="4011829"/>
              <a:ext cx="23682" cy="28896"/>
            </a:xfrm>
            <a:custGeom>
              <a:rect b="b" l="l" r="r" t="t"/>
              <a:pathLst>
                <a:path extrusionOk="0" h="133" w="109">
                  <a:moveTo>
                    <a:pt x="1" y="0"/>
                  </a:moveTo>
                  <a:lnTo>
                    <a:pt x="1" y="133"/>
                  </a:lnTo>
                  <a:lnTo>
                    <a:pt x="109" y="133"/>
                  </a:lnTo>
                  <a:lnTo>
                    <a:pt x="109" y="0"/>
                  </a:lnTo>
                  <a:close/>
                </a:path>
              </a:pathLst>
            </a:custGeom>
            <a:solidFill>
              <a:srgbClr val="FF6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166c39664c7_1_192"/>
            <p:cNvSpPr/>
            <p:nvPr/>
          </p:nvSpPr>
          <p:spPr>
            <a:xfrm>
              <a:off x="5306675" y="4233222"/>
              <a:ext cx="23682" cy="28896"/>
            </a:xfrm>
            <a:custGeom>
              <a:rect b="b" l="l" r="r" t="t"/>
              <a:pathLst>
                <a:path extrusionOk="0" h="133" w="109">
                  <a:moveTo>
                    <a:pt x="0" y="0"/>
                  </a:moveTo>
                  <a:lnTo>
                    <a:pt x="0" y="132"/>
                  </a:lnTo>
                  <a:lnTo>
                    <a:pt x="108" y="132"/>
                  </a:lnTo>
                  <a:lnTo>
                    <a:pt x="108" y="0"/>
                  </a:lnTo>
                  <a:close/>
                </a:path>
              </a:pathLst>
            </a:custGeom>
            <a:solidFill>
              <a:srgbClr val="FF6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66c39664c7_1_192"/>
            <p:cNvSpPr/>
            <p:nvPr/>
          </p:nvSpPr>
          <p:spPr>
            <a:xfrm>
              <a:off x="5238454" y="4011829"/>
              <a:ext cx="23682" cy="28896"/>
            </a:xfrm>
            <a:custGeom>
              <a:rect b="b" l="l" r="r" t="t"/>
              <a:pathLst>
                <a:path extrusionOk="0" h="133" w="109">
                  <a:moveTo>
                    <a:pt x="1" y="0"/>
                  </a:moveTo>
                  <a:lnTo>
                    <a:pt x="1" y="133"/>
                  </a:lnTo>
                  <a:lnTo>
                    <a:pt x="109" y="133"/>
                  </a:lnTo>
                  <a:lnTo>
                    <a:pt x="109" y="0"/>
                  </a:lnTo>
                  <a:close/>
                </a:path>
              </a:pathLst>
            </a:custGeom>
            <a:solidFill>
              <a:srgbClr val="FF6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66c39664c7_1_192"/>
            <p:cNvSpPr/>
            <p:nvPr/>
          </p:nvSpPr>
          <p:spPr>
            <a:xfrm>
              <a:off x="3861654" y="2176379"/>
              <a:ext cx="1461107" cy="2297360"/>
            </a:xfrm>
            <a:custGeom>
              <a:rect b="b" l="l" r="r" t="t"/>
              <a:pathLst>
                <a:path extrusionOk="0" h="10574" w="6725">
                  <a:moveTo>
                    <a:pt x="1" y="0"/>
                  </a:moveTo>
                  <a:lnTo>
                    <a:pt x="1" y="10574"/>
                  </a:lnTo>
                  <a:lnTo>
                    <a:pt x="6725" y="10574"/>
                  </a:lnTo>
                  <a:lnTo>
                    <a:pt x="6725" y="0"/>
                  </a:lnTo>
                  <a:close/>
                </a:path>
              </a:pathLst>
            </a:custGeom>
            <a:solidFill>
              <a:srgbClr val="A8C6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66c39664c7_1_192"/>
            <p:cNvSpPr/>
            <p:nvPr/>
          </p:nvSpPr>
          <p:spPr>
            <a:xfrm>
              <a:off x="3808424" y="2251987"/>
              <a:ext cx="53447" cy="283096"/>
            </a:xfrm>
            <a:custGeom>
              <a:rect b="b" l="l" r="r" t="t"/>
              <a:pathLst>
                <a:path extrusionOk="0" h="1303" w="246">
                  <a:moveTo>
                    <a:pt x="1" y="0"/>
                  </a:moveTo>
                  <a:lnTo>
                    <a:pt x="1" y="1303"/>
                  </a:lnTo>
                  <a:lnTo>
                    <a:pt x="246" y="1303"/>
                  </a:lnTo>
                  <a:lnTo>
                    <a:pt x="246"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166c39664c7_1_192"/>
            <p:cNvSpPr/>
            <p:nvPr/>
          </p:nvSpPr>
          <p:spPr>
            <a:xfrm>
              <a:off x="3808424" y="2688254"/>
              <a:ext cx="53447" cy="282010"/>
            </a:xfrm>
            <a:custGeom>
              <a:rect b="b" l="l" r="r" t="t"/>
              <a:pathLst>
                <a:path extrusionOk="0" h="1298" w="246">
                  <a:moveTo>
                    <a:pt x="1" y="0"/>
                  </a:moveTo>
                  <a:lnTo>
                    <a:pt x="1" y="1298"/>
                  </a:lnTo>
                  <a:lnTo>
                    <a:pt x="246" y="1298"/>
                  </a:lnTo>
                  <a:lnTo>
                    <a:pt x="246"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166c39664c7_1_192"/>
            <p:cNvSpPr/>
            <p:nvPr/>
          </p:nvSpPr>
          <p:spPr>
            <a:xfrm>
              <a:off x="5322535" y="2221136"/>
              <a:ext cx="53447" cy="283096"/>
            </a:xfrm>
            <a:custGeom>
              <a:rect b="b" l="l" r="r" t="t"/>
              <a:pathLst>
                <a:path extrusionOk="0" h="1303" w="246">
                  <a:moveTo>
                    <a:pt x="1" y="0"/>
                  </a:moveTo>
                  <a:lnTo>
                    <a:pt x="1" y="1303"/>
                  </a:lnTo>
                  <a:lnTo>
                    <a:pt x="246" y="1303"/>
                  </a:lnTo>
                  <a:lnTo>
                    <a:pt x="246"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166c39664c7_1_192"/>
            <p:cNvSpPr/>
            <p:nvPr/>
          </p:nvSpPr>
          <p:spPr>
            <a:xfrm>
              <a:off x="3846880" y="1930653"/>
              <a:ext cx="1498259" cy="2898532"/>
            </a:xfrm>
            <a:custGeom>
              <a:rect b="b" l="l" r="r" t="t"/>
              <a:pathLst>
                <a:path extrusionOk="0" h="13341" w="6896">
                  <a:moveTo>
                    <a:pt x="6719" y="1337"/>
                  </a:moveTo>
                  <a:lnTo>
                    <a:pt x="6719" y="11289"/>
                  </a:lnTo>
                  <a:lnTo>
                    <a:pt x="176" y="11289"/>
                  </a:lnTo>
                  <a:lnTo>
                    <a:pt x="176" y="1337"/>
                  </a:lnTo>
                  <a:close/>
                  <a:moveTo>
                    <a:pt x="666" y="0"/>
                  </a:moveTo>
                  <a:cubicBezTo>
                    <a:pt x="299" y="0"/>
                    <a:pt x="0" y="299"/>
                    <a:pt x="0" y="666"/>
                  </a:cubicBezTo>
                  <a:lnTo>
                    <a:pt x="0" y="12675"/>
                  </a:lnTo>
                  <a:cubicBezTo>
                    <a:pt x="0" y="13042"/>
                    <a:pt x="299" y="13341"/>
                    <a:pt x="666" y="13341"/>
                  </a:cubicBezTo>
                  <a:lnTo>
                    <a:pt x="6230" y="13341"/>
                  </a:lnTo>
                  <a:cubicBezTo>
                    <a:pt x="6597" y="13341"/>
                    <a:pt x="6896" y="13042"/>
                    <a:pt x="6896" y="12675"/>
                  </a:cubicBezTo>
                  <a:lnTo>
                    <a:pt x="6896" y="666"/>
                  </a:lnTo>
                  <a:cubicBezTo>
                    <a:pt x="6896" y="299"/>
                    <a:pt x="6597" y="0"/>
                    <a:pt x="623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66c39664c7_1_192"/>
            <p:cNvSpPr/>
            <p:nvPr/>
          </p:nvSpPr>
          <p:spPr>
            <a:xfrm>
              <a:off x="4460650" y="1999743"/>
              <a:ext cx="265281" cy="84299"/>
            </a:xfrm>
            <a:custGeom>
              <a:rect b="b" l="l" r="r" t="t"/>
              <a:pathLst>
                <a:path extrusionOk="0" h="388" w="1221">
                  <a:moveTo>
                    <a:pt x="192" y="0"/>
                  </a:moveTo>
                  <a:cubicBezTo>
                    <a:pt x="89" y="0"/>
                    <a:pt x="1" y="84"/>
                    <a:pt x="1" y="187"/>
                  </a:cubicBezTo>
                  <a:lnTo>
                    <a:pt x="1" y="196"/>
                  </a:lnTo>
                  <a:cubicBezTo>
                    <a:pt x="1" y="304"/>
                    <a:pt x="89" y="387"/>
                    <a:pt x="192" y="387"/>
                  </a:cubicBezTo>
                  <a:lnTo>
                    <a:pt x="1034" y="387"/>
                  </a:lnTo>
                  <a:cubicBezTo>
                    <a:pt x="1137" y="387"/>
                    <a:pt x="1220" y="304"/>
                    <a:pt x="1220" y="196"/>
                  </a:cubicBezTo>
                  <a:lnTo>
                    <a:pt x="1220" y="187"/>
                  </a:lnTo>
                  <a:cubicBezTo>
                    <a:pt x="1220" y="84"/>
                    <a:pt x="1137" y="0"/>
                    <a:pt x="1034"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66c39664c7_1_192"/>
            <p:cNvSpPr/>
            <p:nvPr/>
          </p:nvSpPr>
          <p:spPr>
            <a:xfrm>
              <a:off x="4485201" y="4473516"/>
              <a:ext cx="212920" cy="214223"/>
            </a:xfrm>
            <a:custGeom>
              <a:rect b="b" l="l" r="r" t="t"/>
              <a:pathLst>
                <a:path extrusionOk="0" h="986" w="980">
                  <a:moveTo>
                    <a:pt x="490" y="1"/>
                  </a:moveTo>
                  <a:cubicBezTo>
                    <a:pt x="221" y="1"/>
                    <a:pt x="0" y="221"/>
                    <a:pt x="0" y="496"/>
                  </a:cubicBezTo>
                  <a:cubicBezTo>
                    <a:pt x="0" y="765"/>
                    <a:pt x="221" y="985"/>
                    <a:pt x="490" y="985"/>
                  </a:cubicBezTo>
                  <a:cubicBezTo>
                    <a:pt x="764" y="985"/>
                    <a:pt x="980" y="765"/>
                    <a:pt x="980" y="496"/>
                  </a:cubicBezTo>
                  <a:cubicBezTo>
                    <a:pt x="980" y="221"/>
                    <a:pt x="764" y="1"/>
                    <a:pt x="490"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66c39664c7_1_192"/>
            <p:cNvSpPr/>
            <p:nvPr/>
          </p:nvSpPr>
          <p:spPr>
            <a:xfrm>
              <a:off x="4545817" y="2953100"/>
              <a:ext cx="217" cy="217"/>
            </a:xfrm>
            <a:custGeom>
              <a:rect b="b" l="l" r="r" t="t"/>
              <a:pathLst>
                <a:path extrusionOk="0" h="1" w="1">
                  <a:moveTo>
                    <a:pt x="1" y="1"/>
                  </a:moveTo>
                  <a:close/>
                </a:path>
              </a:pathLst>
            </a:custGeom>
            <a:solidFill>
              <a:srgbClr val="FF6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166c39664c7_1_192"/>
            <p:cNvSpPr/>
            <p:nvPr/>
          </p:nvSpPr>
          <p:spPr>
            <a:xfrm>
              <a:off x="4988384" y="3527764"/>
              <a:ext cx="94945" cy="105374"/>
            </a:xfrm>
            <a:custGeom>
              <a:rect b="b" l="l" r="r" t="t"/>
              <a:pathLst>
                <a:path extrusionOk="0" h="485" w="437">
                  <a:moveTo>
                    <a:pt x="202" y="0"/>
                  </a:moveTo>
                  <a:lnTo>
                    <a:pt x="167" y="245"/>
                  </a:lnTo>
                  <a:lnTo>
                    <a:pt x="1" y="284"/>
                  </a:lnTo>
                  <a:lnTo>
                    <a:pt x="167" y="294"/>
                  </a:lnTo>
                  <a:lnTo>
                    <a:pt x="216" y="485"/>
                  </a:lnTo>
                  <a:lnTo>
                    <a:pt x="216" y="289"/>
                  </a:lnTo>
                  <a:lnTo>
                    <a:pt x="437" y="255"/>
                  </a:lnTo>
                  <a:lnTo>
                    <a:pt x="216" y="245"/>
                  </a:lnTo>
                  <a:lnTo>
                    <a:pt x="202"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66c39664c7_1_192"/>
            <p:cNvSpPr/>
            <p:nvPr/>
          </p:nvSpPr>
          <p:spPr>
            <a:xfrm>
              <a:off x="5122653" y="2746698"/>
              <a:ext cx="78867" cy="78867"/>
            </a:xfrm>
            <a:custGeom>
              <a:rect b="b" l="l" r="r" t="t"/>
              <a:pathLst>
                <a:path extrusionOk="0" h="363" w="363">
                  <a:moveTo>
                    <a:pt x="181" y="0"/>
                  </a:moveTo>
                  <a:lnTo>
                    <a:pt x="162" y="162"/>
                  </a:lnTo>
                  <a:lnTo>
                    <a:pt x="0" y="182"/>
                  </a:lnTo>
                  <a:lnTo>
                    <a:pt x="162" y="201"/>
                  </a:lnTo>
                  <a:lnTo>
                    <a:pt x="181" y="363"/>
                  </a:lnTo>
                  <a:lnTo>
                    <a:pt x="201" y="201"/>
                  </a:lnTo>
                  <a:lnTo>
                    <a:pt x="362" y="182"/>
                  </a:lnTo>
                  <a:lnTo>
                    <a:pt x="201" y="162"/>
                  </a:lnTo>
                  <a:lnTo>
                    <a:pt x="181"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66c39664c7_1_192"/>
            <p:cNvSpPr/>
            <p:nvPr/>
          </p:nvSpPr>
          <p:spPr>
            <a:xfrm>
              <a:off x="4172341" y="3488222"/>
              <a:ext cx="77998" cy="79084"/>
            </a:xfrm>
            <a:custGeom>
              <a:rect b="b" l="l" r="r" t="t"/>
              <a:pathLst>
                <a:path extrusionOk="0" h="364" w="359">
                  <a:moveTo>
                    <a:pt x="182" y="1"/>
                  </a:moveTo>
                  <a:lnTo>
                    <a:pt x="162" y="163"/>
                  </a:lnTo>
                  <a:lnTo>
                    <a:pt x="1" y="182"/>
                  </a:lnTo>
                  <a:lnTo>
                    <a:pt x="157" y="202"/>
                  </a:lnTo>
                  <a:lnTo>
                    <a:pt x="177" y="363"/>
                  </a:lnTo>
                  <a:lnTo>
                    <a:pt x="197" y="202"/>
                  </a:lnTo>
                  <a:lnTo>
                    <a:pt x="358" y="182"/>
                  </a:lnTo>
                  <a:lnTo>
                    <a:pt x="197" y="163"/>
                  </a:lnTo>
                  <a:lnTo>
                    <a:pt x="182" y="1"/>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66c39664c7_1_192"/>
            <p:cNvSpPr/>
            <p:nvPr/>
          </p:nvSpPr>
          <p:spPr>
            <a:xfrm>
              <a:off x="4172341" y="3891682"/>
              <a:ext cx="114064" cy="114933"/>
            </a:xfrm>
            <a:custGeom>
              <a:rect b="b" l="l" r="r" t="t"/>
              <a:pathLst>
                <a:path extrusionOk="0" h="529" w="525">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66c39664c7_1_192"/>
            <p:cNvSpPr/>
            <p:nvPr/>
          </p:nvSpPr>
          <p:spPr>
            <a:xfrm>
              <a:off x="4885183" y="3857571"/>
              <a:ext cx="149261" cy="149044"/>
            </a:xfrm>
            <a:custGeom>
              <a:rect b="b" l="l" r="r" t="t"/>
              <a:pathLst>
                <a:path extrusionOk="0" h="686" w="687">
                  <a:moveTo>
                    <a:pt x="344" y="0"/>
                  </a:moveTo>
                  <a:lnTo>
                    <a:pt x="309" y="309"/>
                  </a:lnTo>
                  <a:lnTo>
                    <a:pt x="1" y="338"/>
                  </a:lnTo>
                  <a:lnTo>
                    <a:pt x="309" y="377"/>
                  </a:lnTo>
                  <a:lnTo>
                    <a:pt x="339" y="686"/>
                  </a:lnTo>
                  <a:lnTo>
                    <a:pt x="378" y="377"/>
                  </a:lnTo>
                  <a:lnTo>
                    <a:pt x="687" y="343"/>
                  </a:lnTo>
                  <a:lnTo>
                    <a:pt x="378" y="309"/>
                  </a:lnTo>
                  <a:lnTo>
                    <a:pt x="344"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 name="Google Shape;613;g166c39664c7_1_192"/>
          <p:cNvPicPr preferRelativeResize="0"/>
          <p:nvPr/>
        </p:nvPicPr>
        <p:blipFill>
          <a:blip r:embed="rId4">
            <a:alphaModFix/>
          </a:blip>
          <a:stretch>
            <a:fillRect/>
          </a:stretch>
        </p:blipFill>
        <p:spPr>
          <a:xfrm>
            <a:off x="8775800" y="1824050"/>
            <a:ext cx="2703025" cy="4142875"/>
          </a:xfrm>
          <a:prstGeom prst="rect">
            <a:avLst/>
          </a:prstGeom>
          <a:noFill/>
          <a:ln>
            <a:noFill/>
          </a:ln>
        </p:spPr>
      </p:pic>
      <p:cxnSp>
        <p:nvCxnSpPr>
          <p:cNvPr id="614" name="Google Shape;614;g166c39664c7_1_192"/>
          <p:cNvCxnSpPr/>
          <p:nvPr/>
        </p:nvCxnSpPr>
        <p:spPr>
          <a:xfrm flipH="1">
            <a:off x="4727225" y="2370350"/>
            <a:ext cx="4820700" cy="572700"/>
          </a:xfrm>
          <a:prstGeom prst="bentConnector3">
            <a:avLst>
              <a:gd fmla="val 50000" name="adj1"/>
            </a:avLst>
          </a:prstGeom>
          <a:noFill/>
          <a:ln cap="flat" cmpd="sng" w="28575">
            <a:solidFill>
              <a:srgbClr val="4A86E8"/>
            </a:solidFill>
            <a:prstDash val="solid"/>
            <a:round/>
            <a:headEnd len="med" w="med" type="none"/>
            <a:tailEnd len="med" w="med" type="oval"/>
          </a:ln>
        </p:spPr>
      </p:cxnSp>
      <p:sp>
        <p:nvSpPr>
          <p:cNvPr id="615" name="Google Shape;615;g166c39664c7_1_192"/>
          <p:cNvSpPr txBox="1"/>
          <p:nvPr/>
        </p:nvSpPr>
        <p:spPr>
          <a:xfrm>
            <a:off x="7248250" y="2039100"/>
            <a:ext cx="1780800" cy="518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1800">
                <a:latin typeface="Fira Sans Extra Condensed"/>
                <a:ea typeface="Fira Sans Extra Condensed"/>
                <a:cs typeface="Fira Sans Extra Condensed"/>
                <a:sym typeface="Fira Sans Extra Condensed"/>
              </a:rPr>
              <a:t>415 cửa hàng </a:t>
            </a:r>
            <a:endParaRPr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sp>
        <p:nvSpPr>
          <p:cNvPr id="616" name="Google Shape;616;g166c39664c7_1_192"/>
          <p:cNvSpPr txBox="1"/>
          <p:nvPr/>
        </p:nvSpPr>
        <p:spPr>
          <a:xfrm>
            <a:off x="3596650" y="2794388"/>
            <a:ext cx="9534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4A86E8"/>
                </a:solidFill>
                <a:latin typeface="Fira Sans Extra Condensed Medium"/>
                <a:ea typeface="Fira Sans Extra Condensed Medium"/>
                <a:cs typeface="Fira Sans Extra Condensed Medium"/>
                <a:sym typeface="Fira Sans Extra Condensed Medium"/>
              </a:rPr>
              <a:t>Miền Bắc</a:t>
            </a:r>
            <a:endParaRPr sz="2000">
              <a:solidFill>
                <a:srgbClr val="4A86E8"/>
              </a:solidFill>
              <a:latin typeface="Fira Sans Extra Condensed Medium"/>
              <a:ea typeface="Fira Sans Extra Condensed Medium"/>
              <a:cs typeface="Fira Sans Extra Condensed Medium"/>
              <a:sym typeface="Fira Sans Extra Condensed Medium"/>
            </a:endParaRPr>
          </a:p>
        </p:txBody>
      </p:sp>
      <p:cxnSp>
        <p:nvCxnSpPr>
          <p:cNvPr id="617" name="Google Shape;617;g166c39664c7_1_192"/>
          <p:cNvCxnSpPr/>
          <p:nvPr/>
        </p:nvCxnSpPr>
        <p:spPr>
          <a:xfrm>
            <a:off x="4714050" y="3928375"/>
            <a:ext cx="5393100" cy="0"/>
          </a:xfrm>
          <a:prstGeom prst="straightConnector1">
            <a:avLst/>
          </a:prstGeom>
          <a:noFill/>
          <a:ln cap="flat" cmpd="sng" w="28575">
            <a:solidFill>
              <a:srgbClr val="38761D"/>
            </a:solidFill>
            <a:prstDash val="solid"/>
            <a:round/>
            <a:headEnd len="med" w="med" type="oval"/>
            <a:tailEnd len="med" w="med" type="none"/>
          </a:ln>
        </p:spPr>
      </p:cxnSp>
      <p:sp>
        <p:nvSpPr>
          <p:cNvPr id="618" name="Google Shape;618;g166c39664c7_1_192"/>
          <p:cNvSpPr txBox="1"/>
          <p:nvPr/>
        </p:nvSpPr>
        <p:spPr>
          <a:xfrm>
            <a:off x="7400648" y="4708100"/>
            <a:ext cx="1904100" cy="5187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US" sz="1800">
                <a:latin typeface="Fira Sans Extra Condensed"/>
                <a:ea typeface="Fira Sans Extra Condensed"/>
                <a:cs typeface="Fira Sans Extra Condensed"/>
                <a:sym typeface="Fira Sans Extra Condensed"/>
              </a:rPr>
              <a:t>262 cửa hàng</a:t>
            </a:r>
            <a:endParaRPr sz="1800">
              <a:solidFill>
                <a:srgbClr val="000000"/>
              </a:solidFill>
              <a:latin typeface="Fira Sans Extra Condensed"/>
              <a:ea typeface="Fira Sans Extra Condensed"/>
              <a:cs typeface="Fira Sans Extra Condensed"/>
              <a:sym typeface="Fira Sans Extra Condensed"/>
            </a:endParaRPr>
          </a:p>
        </p:txBody>
      </p:sp>
      <p:sp>
        <p:nvSpPr>
          <p:cNvPr id="619" name="Google Shape;619;g166c39664c7_1_192"/>
          <p:cNvSpPr txBox="1"/>
          <p:nvPr/>
        </p:nvSpPr>
        <p:spPr>
          <a:xfrm>
            <a:off x="3596654" y="4740900"/>
            <a:ext cx="1391400" cy="313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US" sz="2000">
                <a:solidFill>
                  <a:srgbClr val="FF5500"/>
                </a:solidFill>
                <a:latin typeface="Fira Sans Extra Condensed Medium"/>
                <a:ea typeface="Fira Sans Extra Condensed Medium"/>
                <a:cs typeface="Fira Sans Extra Condensed Medium"/>
                <a:sym typeface="Fira Sans Extra Condensed Medium"/>
              </a:rPr>
              <a:t>Miền Nam</a:t>
            </a:r>
            <a:endParaRPr sz="2000">
              <a:solidFill>
                <a:srgbClr val="FF5500"/>
              </a:solidFill>
              <a:latin typeface="Fira Sans Extra Condensed Medium"/>
              <a:ea typeface="Fira Sans Extra Condensed Medium"/>
              <a:cs typeface="Fira Sans Extra Condensed Medium"/>
              <a:sym typeface="Fira Sans Extra Condensed Medium"/>
            </a:endParaRPr>
          </a:p>
        </p:txBody>
      </p:sp>
      <p:cxnSp>
        <p:nvCxnSpPr>
          <p:cNvPr id="620" name="Google Shape;620;g166c39664c7_1_192"/>
          <p:cNvCxnSpPr/>
          <p:nvPr/>
        </p:nvCxnSpPr>
        <p:spPr>
          <a:xfrm rot="10800000">
            <a:off x="4740625" y="4926975"/>
            <a:ext cx="5033700" cy="293100"/>
          </a:xfrm>
          <a:prstGeom prst="bentConnector3">
            <a:avLst>
              <a:gd fmla="val 50000" name="adj1"/>
            </a:avLst>
          </a:prstGeom>
          <a:noFill/>
          <a:ln cap="flat" cmpd="sng" w="28575">
            <a:solidFill>
              <a:srgbClr val="FF5500"/>
            </a:solidFill>
            <a:prstDash val="solid"/>
            <a:round/>
            <a:headEnd len="med" w="med" type="none"/>
            <a:tailEnd len="med" w="med" type="oval"/>
          </a:ln>
        </p:spPr>
      </p:cxnSp>
      <p:sp>
        <p:nvSpPr>
          <p:cNvPr id="621" name="Google Shape;621;g166c39664c7_1_192"/>
          <p:cNvSpPr txBox="1"/>
          <p:nvPr/>
        </p:nvSpPr>
        <p:spPr>
          <a:xfrm>
            <a:off x="7152823" y="3487900"/>
            <a:ext cx="1904100" cy="5187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US" sz="1800">
                <a:latin typeface="Fira Sans Extra Condensed"/>
                <a:ea typeface="Fira Sans Extra Condensed"/>
                <a:cs typeface="Fira Sans Extra Condensed"/>
                <a:sym typeface="Fira Sans Extra Condensed"/>
              </a:rPr>
              <a:t>23 cửa hàng</a:t>
            </a:r>
            <a:endParaRPr sz="1800">
              <a:solidFill>
                <a:srgbClr val="000000"/>
              </a:solidFill>
              <a:latin typeface="Fira Sans Extra Condensed"/>
              <a:ea typeface="Fira Sans Extra Condensed"/>
              <a:cs typeface="Fira Sans Extra Condensed"/>
              <a:sym typeface="Fira Sans Extra Condensed"/>
            </a:endParaRPr>
          </a:p>
        </p:txBody>
      </p:sp>
      <p:sp>
        <p:nvSpPr>
          <p:cNvPr id="622" name="Google Shape;622;g166c39664c7_1_192"/>
          <p:cNvSpPr txBox="1"/>
          <p:nvPr/>
        </p:nvSpPr>
        <p:spPr>
          <a:xfrm>
            <a:off x="3596650" y="3767650"/>
            <a:ext cx="1458000" cy="313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US" sz="2000">
                <a:solidFill>
                  <a:srgbClr val="38761D"/>
                </a:solidFill>
                <a:latin typeface="Fira Sans Extra Condensed Medium"/>
                <a:ea typeface="Fira Sans Extra Condensed Medium"/>
                <a:cs typeface="Fira Sans Extra Condensed Medium"/>
                <a:sym typeface="Fira Sans Extra Condensed Medium"/>
              </a:rPr>
              <a:t>Miền Trung</a:t>
            </a:r>
            <a:endParaRPr sz="2000">
              <a:solidFill>
                <a:srgbClr val="38761D"/>
              </a:solidFill>
              <a:latin typeface="Fira Sans Extra Condensed Medium"/>
              <a:ea typeface="Fira Sans Extra Condensed Medium"/>
              <a:cs typeface="Fira Sans Extra Condensed Medium"/>
              <a:sym typeface="Fira Sans Extra Condensed Medium"/>
            </a:endParaRPr>
          </a:p>
        </p:txBody>
      </p:sp>
      <p:sp>
        <p:nvSpPr>
          <p:cNvPr id="623" name="Google Shape;623;g166c39664c7_1_192"/>
          <p:cNvSpPr txBox="1"/>
          <p:nvPr/>
        </p:nvSpPr>
        <p:spPr>
          <a:xfrm>
            <a:off x="1129875" y="1556825"/>
            <a:ext cx="70599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Số lượng cửa hàng tại các tỉnh</a:t>
            </a:r>
            <a:endParaRPr sz="2400">
              <a:solidFill>
                <a:srgbClr val="FF8000"/>
              </a:solidFill>
              <a:latin typeface="Fira Sans Extra Condensed Medium"/>
              <a:ea typeface="Fira Sans Extra Condensed Medium"/>
              <a:cs typeface="Fira Sans Extra Condensed Medium"/>
              <a:sym typeface="Fira Sans Extra Condensed Medium"/>
            </a:endParaRPr>
          </a:p>
        </p:txBody>
      </p:sp>
      <p:grpSp>
        <p:nvGrpSpPr>
          <p:cNvPr id="624" name="Google Shape;624;g166c39664c7_1_192"/>
          <p:cNvGrpSpPr/>
          <p:nvPr/>
        </p:nvGrpSpPr>
        <p:grpSpPr>
          <a:xfrm>
            <a:off x="554217" y="1444182"/>
            <a:ext cx="575732" cy="518717"/>
            <a:chOff x="3560600" y="3763338"/>
            <a:chExt cx="352345" cy="363655"/>
          </a:xfrm>
        </p:grpSpPr>
        <p:sp>
          <p:nvSpPr>
            <p:cNvPr id="625" name="Google Shape;625;g166c39664c7_1_192"/>
            <p:cNvSpPr/>
            <p:nvPr/>
          </p:nvSpPr>
          <p:spPr>
            <a:xfrm>
              <a:off x="3665841" y="3763338"/>
              <a:ext cx="143352" cy="173543"/>
            </a:xfrm>
            <a:custGeom>
              <a:rect b="b" l="l" r="r" t="t"/>
              <a:pathLst>
                <a:path extrusionOk="0" h="5478" w="4525">
                  <a:moveTo>
                    <a:pt x="2251" y="1"/>
                  </a:moveTo>
                  <a:cubicBezTo>
                    <a:pt x="1691" y="1"/>
                    <a:pt x="1179" y="191"/>
                    <a:pt x="774" y="549"/>
                  </a:cubicBezTo>
                  <a:cubicBezTo>
                    <a:pt x="370" y="906"/>
                    <a:pt x="108" y="1382"/>
                    <a:pt x="12" y="1918"/>
                  </a:cubicBezTo>
                  <a:cubicBezTo>
                    <a:pt x="0" y="2013"/>
                    <a:pt x="60" y="2096"/>
                    <a:pt x="143" y="2120"/>
                  </a:cubicBezTo>
                  <a:cubicBezTo>
                    <a:pt x="151" y="2121"/>
                    <a:pt x="159" y="2122"/>
                    <a:pt x="167" y="2122"/>
                  </a:cubicBezTo>
                  <a:cubicBezTo>
                    <a:pt x="252" y="2122"/>
                    <a:pt x="324" y="2064"/>
                    <a:pt x="346" y="1977"/>
                  </a:cubicBezTo>
                  <a:cubicBezTo>
                    <a:pt x="477" y="1049"/>
                    <a:pt x="1286" y="346"/>
                    <a:pt x="2239" y="346"/>
                  </a:cubicBezTo>
                  <a:cubicBezTo>
                    <a:pt x="3299" y="346"/>
                    <a:pt x="4168" y="1203"/>
                    <a:pt x="4168" y="2263"/>
                  </a:cubicBezTo>
                  <a:cubicBezTo>
                    <a:pt x="4168" y="3096"/>
                    <a:pt x="3632" y="3847"/>
                    <a:pt x="2822" y="4097"/>
                  </a:cubicBezTo>
                  <a:cubicBezTo>
                    <a:pt x="2775" y="4108"/>
                    <a:pt x="2751" y="4144"/>
                    <a:pt x="2739" y="4168"/>
                  </a:cubicBezTo>
                  <a:lnTo>
                    <a:pt x="2239" y="4990"/>
                  </a:lnTo>
                  <a:lnTo>
                    <a:pt x="1751" y="4168"/>
                  </a:lnTo>
                  <a:cubicBezTo>
                    <a:pt x="1739" y="4144"/>
                    <a:pt x="1691" y="4108"/>
                    <a:pt x="1667" y="4097"/>
                  </a:cubicBezTo>
                  <a:cubicBezTo>
                    <a:pt x="977" y="3870"/>
                    <a:pt x="477" y="3287"/>
                    <a:pt x="358" y="2573"/>
                  </a:cubicBezTo>
                  <a:cubicBezTo>
                    <a:pt x="347" y="2496"/>
                    <a:pt x="266" y="2440"/>
                    <a:pt x="189" y="2440"/>
                  </a:cubicBezTo>
                  <a:cubicBezTo>
                    <a:pt x="182" y="2440"/>
                    <a:pt x="174" y="2441"/>
                    <a:pt x="167" y="2442"/>
                  </a:cubicBezTo>
                  <a:cubicBezTo>
                    <a:pt x="72" y="2454"/>
                    <a:pt x="12" y="2549"/>
                    <a:pt x="24" y="2632"/>
                  </a:cubicBezTo>
                  <a:cubicBezTo>
                    <a:pt x="108" y="3049"/>
                    <a:pt x="286" y="3418"/>
                    <a:pt x="548" y="3739"/>
                  </a:cubicBezTo>
                  <a:cubicBezTo>
                    <a:pt x="798" y="4037"/>
                    <a:pt x="1132" y="4251"/>
                    <a:pt x="1501" y="4394"/>
                  </a:cubicBezTo>
                  <a:lnTo>
                    <a:pt x="2108" y="5406"/>
                  </a:lnTo>
                  <a:cubicBezTo>
                    <a:pt x="2144" y="5442"/>
                    <a:pt x="2203" y="5478"/>
                    <a:pt x="2263" y="5478"/>
                  </a:cubicBezTo>
                  <a:cubicBezTo>
                    <a:pt x="2322" y="5478"/>
                    <a:pt x="2382" y="5442"/>
                    <a:pt x="2406" y="5406"/>
                  </a:cubicBezTo>
                  <a:lnTo>
                    <a:pt x="3025" y="4394"/>
                  </a:lnTo>
                  <a:cubicBezTo>
                    <a:pt x="3930" y="4073"/>
                    <a:pt x="4525" y="3227"/>
                    <a:pt x="4525" y="2263"/>
                  </a:cubicBezTo>
                  <a:cubicBezTo>
                    <a:pt x="4489" y="1013"/>
                    <a:pt x="3477" y="1"/>
                    <a:pt x="225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166c39664c7_1_192"/>
            <p:cNvSpPr/>
            <p:nvPr/>
          </p:nvSpPr>
          <p:spPr>
            <a:xfrm>
              <a:off x="3696761" y="3794099"/>
              <a:ext cx="82653" cy="78661"/>
            </a:xfrm>
            <a:custGeom>
              <a:rect b="b" l="l" r="r" t="t"/>
              <a:pathLst>
                <a:path extrusionOk="0" h="2483" w="2609">
                  <a:moveTo>
                    <a:pt x="1584" y="328"/>
                  </a:moveTo>
                  <a:cubicBezTo>
                    <a:pt x="1727" y="328"/>
                    <a:pt x="1882" y="387"/>
                    <a:pt x="2001" y="506"/>
                  </a:cubicBezTo>
                  <a:cubicBezTo>
                    <a:pt x="2239" y="732"/>
                    <a:pt x="2239" y="1102"/>
                    <a:pt x="2001" y="1340"/>
                  </a:cubicBezTo>
                  <a:cubicBezTo>
                    <a:pt x="1888" y="1453"/>
                    <a:pt x="1736" y="1509"/>
                    <a:pt x="1584" y="1509"/>
                  </a:cubicBezTo>
                  <a:cubicBezTo>
                    <a:pt x="1433" y="1509"/>
                    <a:pt x="1281" y="1453"/>
                    <a:pt x="1168" y="1340"/>
                  </a:cubicBezTo>
                  <a:cubicBezTo>
                    <a:pt x="941" y="1113"/>
                    <a:pt x="941" y="732"/>
                    <a:pt x="1168" y="506"/>
                  </a:cubicBezTo>
                  <a:cubicBezTo>
                    <a:pt x="1287" y="387"/>
                    <a:pt x="1430" y="328"/>
                    <a:pt x="1584" y="328"/>
                  </a:cubicBezTo>
                  <a:close/>
                  <a:moveTo>
                    <a:pt x="1584" y="0"/>
                  </a:moveTo>
                  <a:cubicBezTo>
                    <a:pt x="1346" y="0"/>
                    <a:pt x="1108" y="89"/>
                    <a:pt x="929" y="268"/>
                  </a:cubicBezTo>
                  <a:cubicBezTo>
                    <a:pt x="596" y="590"/>
                    <a:pt x="572" y="1090"/>
                    <a:pt x="822" y="1447"/>
                  </a:cubicBezTo>
                  <a:lnTo>
                    <a:pt x="60" y="2197"/>
                  </a:lnTo>
                  <a:cubicBezTo>
                    <a:pt x="1" y="2256"/>
                    <a:pt x="1" y="2375"/>
                    <a:pt x="60" y="2435"/>
                  </a:cubicBezTo>
                  <a:cubicBezTo>
                    <a:pt x="96" y="2471"/>
                    <a:pt x="144" y="2483"/>
                    <a:pt x="179" y="2483"/>
                  </a:cubicBezTo>
                  <a:cubicBezTo>
                    <a:pt x="227" y="2483"/>
                    <a:pt x="275" y="2471"/>
                    <a:pt x="298" y="2435"/>
                  </a:cubicBezTo>
                  <a:lnTo>
                    <a:pt x="1060" y="1685"/>
                  </a:lnTo>
                  <a:cubicBezTo>
                    <a:pt x="1227" y="1780"/>
                    <a:pt x="1406" y="1840"/>
                    <a:pt x="1584" y="1840"/>
                  </a:cubicBezTo>
                  <a:cubicBezTo>
                    <a:pt x="1822" y="1840"/>
                    <a:pt x="2061" y="1756"/>
                    <a:pt x="2239" y="1578"/>
                  </a:cubicBezTo>
                  <a:cubicBezTo>
                    <a:pt x="2608" y="1209"/>
                    <a:pt x="2608" y="625"/>
                    <a:pt x="2239" y="268"/>
                  </a:cubicBezTo>
                  <a:cubicBezTo>
                    <a:pt x="2061" y="89"/>
                    <a:pt x="1822" y="0"/>
                    <a:pt x="1584"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166c39664c7_1_192"/>
            <p:cNvSpPr/>
            <p:nvPr/>
          </p:nvSpPr>
          <p:spPr>
            <a:xfrm>
              <a:off x="3560600" y="3916574"/>
              <a:ext cx="352345" cy="210419"/>
            </a:xfrm>
            <a:custGeom>
              <a:rect b="b" l="l" r="r" t="t"/>
              <a:pathLst>
                <a:path extrusionOk="0" h="6642" w="11122">
                  <a:moveTo>
                    <a:pt x="3037" y="391"/>
                  </a:moveTo>
                  <a:lnTo>
                    <a:pt x="5394" y="1176"/>
                  </a:lnTo>
                  <a:lnTo>
                    <a:pt x="5394" y="1296"/>
                  </a:lnTo>
                  <a:lnTo>
                    <a:pt x="3037" y="510"/>
                  </a:lnTo>
                  <a:lnTo>
                    <a:pt x="3037" y="391"/>
                  </a:lnTo>
                  <a:close/>
                  <a:moveTo>
                    <a:pt x="8085" y="391"/>
                  </a:moveTo>
                  <a:lnTo>
                    <a:pt x="8085" y="510"/>
                  </a:lnTo>
                  <a:lnTo>
                    <a:pt x="5728" y="1296"/>
                  </a:lnTo>
                  <a:lnTo>
                    <a:pt x="5728" y="1176"/>
                  </a:lnTo>
                  <a:lnTo>
                    <a:pt x="8085" y="391"/>
                  </a:lnTo>
                  <a:close/>
                  <a:moveTo>
                    <a:pt x="2691" y="855"/>
                  </a:moveTo>
                  <a:lnTo>
                    <a:pt x="2691" y="4975"/>
                  </a:lnTo>
                  <a:lnTo>
                    <a:pt x="2680" y="4975"/>
                  </a:lnTo>
                  <a:lnTo>
                    <a:pt x="786" y="5594"/>
                  </a:lnTo>
                  <a:lnTo>
                    <a:pt x="786" y="1486"/>
                  </a:lnTo>
                  <a:lnTo>
                    <a:pt x="2691" y="855"/>
                  </a:lnTo>
                  <a:close/>
                  <a:moveTo>
                    <a:pt x="8085" y="867"/>
                  </a:moveTo>
                  <a:lnTo>
                    <a:pt x="8085" y="4975"/>
                  </a:lnTo>
                  <a:lnTo>
                    <a:pt x="8049" y="4975"/>
                  </a:lnTo>
                  <a:lnTo>
                    <a:pt x="5728" y="5748"/>
                  </a:lnTo>
                  <a:lnTo>
                    <a:pt x="5728" y="1641"/>
                  </a:lnTo>
                  <a:lnTo>
                    <a:pt x="5763" y="1641"/>
                  </a:lnTo>
                  <a:lnTo>
                    <a:pt x="8085" y="867"/>
                  </a:lnTo>
                  <a:close/>
                  <a:moveTo>
                    <a:pt x="3037" y="879"/>
                  </a:moveTo>
                  <a:lnTo>
                    <a:pt x="5358" y="1653"/>
                  </a:lnTo>
                  <a:lnTo>
                    <a:pt x="5394" y="1653"/>
                  </a:lnTo>
                  <a:lnTo>
                    <a:pt x="5394" y="5760"/>
                  </a:lnTo>
                  <a:lnTo>
                    <a:pt x="3072" y="4986"/>
                  </a:lnTo>
                  <a:lnTo>
                    <a:pt x="3037" y="4986"/>
                  </a:lnTo>
                  <a:lnTo>
                    <a:pt x="3037" y="879"/>
                  </a:lnTo>
                  <a:close/>
                  <a:moveTo>
                    <a:pt x="3037" y="5320"/>
                  </a:moveTo>
                  <a:lnTo>
                    <a:pt x="5394" y="6106"/>
                  </a:lnTo>
                  <a:lnTo>
                    <a:pt x="5394" y="6225"/>
                  </a:lnTo>
                  <a:lnTo>
                    <a:pt x="3037" y="5439"/>
                  </a:lnTo>
                  <a:lnTo>
                    <a:pt x="3037" y="5320"/>
                  </a:lnTo>
                  <a:close/>
                  <a:moveTo>
                    <a:pt x="8085" y="5320"/>
                  </a:moveTo>
                  <a:lnTo>
                    <a:pt x="8085" y="5439"/>
                  </a:lnTo>
                  <a:lnTo>
                    <a:pt x="5728" y="6225"/>
                  </a:lnTo>
                  <a:lnTo>
                    <a:pt x="5728" y="6106"/>
                  </a:lnTo>
                  <a:lnTo>
                    <a:pt x="8085" y="5320"/>
                  </a:lnTo>
                  <a:close/>
                  <a:moveTo>
                    <a:pt x="2715" y="414"/>
                  </a:moveTo>
                  <a:lnTo>
                    <a:pt x="2715" y="510"/>
                  </a:lnTo>
                  <a:lnTo>
                    <a:pt x="584" y="1224"/>
                  </a:lnTo>
                  <a:cubicBezTo>
                    <a:pt x="513" y="1248"/>
                    <a:pt x="465" y="1307"/>
                    <a:pt x="465" y="1391"/>
                  </a:cubicBezTo>
                  <a:lnTo>
                    <a:pt x="465" y="5856"/>
                  </a:lnTo>
                  <a:cubicBezTo>
                    <a:pt x="465" y="5915"/>
                    <a:pt x="489" y="5951"/>
                    <a:pt x="536" y="5987"/>
                  </a:cubicBezTo>
                  <a:cubicBezTo>
                    <a:pt x="571" y="6004"/>
                    <a:pt x="613" y="6015"/>
                    <a:pt x="651" y="6015"/>
                  </a:cubicBezTo>
                  <a:cubicBezTo>
                    <a:pt x="665" y="6015"/>
                    <a:pt x="678" y="6014"/>
                    <a:pt x="691" y="6010"/>
                  </a:cubicBezTo>
                  <a:lnTo>
                    <a:pt x="2715" y="5344"/>
                  </a:lnTo>
                  <a:lnTo>
                    <a:pt x="2715" y="5463"/>
                  </a:lnTo>
                  <a:lnTo>
                    <a:pt x="358" y="6249"/>
                  </a:lnTo>
                  <a:lnTo>
                    <a:pt x="358" y="1200"/>
                  </a:lnTo>
                  <a:lnTo>
                    <a:pt x="2715" y="414"/>
                  </a:lnTo>
                  <a:close/>
                  <a:moveTo>
                    <a:pt x="2864" y="1"/>
                  </a:moveTo>
                  <a:cubicBezTo>
                    <a:pt x="2846" y="1"/>
                    <a:pt x="2828" y="4"/>
                    <a:pt x="2811" y="10"/>
                  </a:cubicBezTo>
                  <a:lnTo>
                    <a:pt x="120" y="903"/>
                  </a:lnTo>
                  <a:cubicBezTo>
                    <a:pt x="48" y="938"/>
                    <a:pt x="1" y="998"/>
                    <a:pt x="1" y="1069"/>
                  </a:cubicBezTo>
                  <a:lnTo>
                    <a:pt x="1" y="6475"/>
                  </a:lnTo>
                  <a:cubicBezTo>
                    <a:pt x="1" y="6534"/>
                    <a:pt x="36" y="6582"/>
                    <a:pt x="72" y="6606"/>
                  </a:cubicBezTo>
                  <a:cubicBezTo>
                    <a:pt x="108" y="6618"/>
                    <a:pt x="132" y="6641"/>
                    <a:pt x="179" y="6641"/>
                  </a:cubicBezTo>
                  <a:cubicBezTo>
                    <a:pt x="191" y="6641"/>
                    <a:pt x="215" y="6641"/>
                    <a:pt x="239" y="6618"/>
                  </a:cubicBezTo>
                  <a:lnTo>
                    <a:pt x="2870" y="5748"/>
                  </a:lnTo>
                  <a:lnTo>
                    <a:pt x="5513" y="6618"/>
                  </a:lnTo>
                  <a:cubicBezTo>
                    <a:pt x="5525" y="6630"/>
                    <a:pt x="5543" y="6635"/>
                    <a:pt x="5561" y="6635"/>
                  </a:cubicBezTo>
                  <a:cubicBezTo>
                    <a:pt x="5579" y="6635"/>
                    <a:pt x="5597" y="6630"/>
                    <a:pt x="5608" y="6618"/>
                  </a:cubicBezTo>
                  <a:lnTo>
                    <a:pt x="8252" y="5737"/>
                  </a:lnTo>
                  <a:lnTo>
                    <a:pt x="10883" y="6606"/>
                  </a:lnTo>
                  <a:cubicBezTo>
                    <a:pt x="10895" y="6606"/>
                    <a:pt x="10907" y="6630"/>
                    <a:pt x="10942" y="6630"/>
                  </a:cubicBezTo>
                  <a:cubicBezTo>
                    <a:pt x="10966" y="6630"/>
                    <a:pt x="11014" y="6606"/>
                    <a:pt x="11050" y="6594"/>
                  </a:cubicBezTo>
                  <a:cubicBezTo>
                    <a:pt x="11085" y="6558"/>
                    <a:pt x="11121" y="6510"/>
                    <a:pt x="11121" y="6463"/>
                  </a:cubicBezTo>
                  <a:lnTo>
                    <a:pt x="11121" y="3510"/>
                  </a:lnTo>
                  <a:cubicBezTo>
                    <a:pt x="11121" y="3427"/>
                    <a:pt x="11050" y="3355"/>
                    <a:pt x="10954" y="3355"/>
                  </a:cubicBezTo>
                  <a:cubicBezTo>
                    <a:pt x="10871" y="3355"/>
                    <a:pt x="10788" y="3427"/>
                    <a:pt x="10788" y="3510"/>
                  </a:cubicBezTo>
                  <a:lnTo>
                    <a:pt x="10788" y="6225"/>
                  </a:lnTo>
                  <a:lnTo>
                    <a:pt x="8442" y="5439"/>
                  </a:lnTo>
                  <a:lnTo>
                    <a:pt x="8442" y="5320"/>
                  </a:lnTo>
                  <a:lnTo>
                    <a:pt x="10466" y="5987"/>
                  </a:lnTo>
                  <a:cubicBezTo>
                    <a:pt x="10482" y="5991"/>
                    <a:pt x="10499" y="5993"/>
                    <a:pt x="10516" y="5993"/>
                  </a:cubicBezTo>
                  <a:cubicBezTo>
                    <a:pt x="10551" y="5993"/>
                    <a:pt x="10585" y="5983"/>
                    <a:pt x="10609" y="5951"/>
                  </a:cubicBezTo>
                  <a:cubicBezTo>
                    <a:pt x="10657" y="5927"/>
                    <a:pt x="10692" y="5868"/>
                    <a:pt x="10692" y="5820"/>
                  </a:cubicBezTo>
                  <a:lnTo>
                    <a:pt x="10692" y="3486"/>
                  </a:lnTo>
                  <a:cubicBezTo>
                    <a:pt x="10692" y="3391"/>
                    <a:pt x="10609" y="3320"/>
                    <a:pt x="10526" y="3320"/>
                  </a:cubicBezTo>
                  <a:cubicBezTo>
                    <a:pt x="10431" y="3320"/>
                    <a:pt x="10359" y="3391"/>
                    <a:pt x="10359" y="3486"/>
                  </a:cubicBezTo>
                  <a:lnTo>
                    <a:pt x="10359" y="5582"/>
                  </a:lnTo>
                  <a:lnTo>
                    <a:pt x="8466" y="4963"/>
                  </a:lnTo>
                  <a:lnTo>
                    <a:pt x="8442" y="4963"/>
                  </a:lnTo>
                  <a:lnTo>
                    <a:pt x="8442" y="855"/>
                  </a:lnTo>
                  <a:lnTo>
                    <a:pt x="10347" y="1486"/>
                  </a:lnTo>
                  <a:lnTo>
                    <a:pt x="10347" y="2843"/>
                  </a:lnTo>
                  <a:cubicBezTo>
                    <a:pt x="10347" y="2939"/>
                    <a:pt x="10419" y="3010"/>
                    <a:pt x="10514" y="3010"/>
                  </a:cubicBezTo>
                  <a:cubicBezTo>
                    <a:pt x="10597" y="3010"/>
                    <a:pt x="10669" y="2939"/>
                    <a:pt x="10669" y="2843"/>
                  </a:cubicBezTo>
                  <a:lnTo>
                    <a:pt x="10669" y="1367"/>
                  </a:lnTo>
                  <a:cubicBezTo>
                    <a:pt x="10669" y="1296"/>
                    <a:pt x="10633" y="1236"/>
                    <a:pt x="10550" y="1212"/>
                  </a:cubicBezTo>
                  <a:lnTo>
                    <a:pt x="8430" y="498"/>
                  </a:lnTo>
                  <a:lnTo>
                    <a:pt x="8430" y="379"/>
                  </a:lnTo>
                  <a:lnTo>
                    <a:pt x="10776" y="1165"/>
                  </a:lnTo>
                  <a:lnTo>
                    <a:pt x="10776" y="2831"/>
                  </a:lnTo>
                  <a:cubicBezTo>
                    <a:pt x="10776" y="2939"/>
                    <a:pt x="10847" y="3022"/>
                    <a:pt x="10942" y="3022"/>
                  </a:cubicBezTo>
                  <a:cubicBezTo>
                    <a:pt x="11026" y="3022"/>
                    <a:pt x="11109" y="2951"/>
                    <a:pt x="11109" y="2855"/>
                  </a:cubicBezTo>
                  <a:lnTo>
                    <a:pt x="11109" y="1069"/>
                  </a:lnTo>
                  <a:cubicBezTo>
                    <a:pt x="11109" y="998"/>
                    <a:pt x="11062" y="938"/>
                    <a:pt x="10990" y="903"/>
                  </a:cubicBezTo>
                  <a:lnTo>
                    <a:pt x="8287" y="10"/>
                  </a:lnTo>
                  <a:cubicBezTo>
                    <a:pt x="8275" y="4"/>
                    <a:pt x="8258" y="1"/>
                    <a:pt x="8240" y="1"/>
                  </a:cubicBezTo>
                  <a:cubicBezTo>
                    <a:pt x="8222" y="1"/>
                    <a:pt x="8204" y="4"/>
                    <a:pt x="8192" y="10"/>
                  </a:cubicBezTo>
                  <a:lnTo>
                    <a:pt x="5549" y="891"/>
                  </a:lnTo>
                  <a:lnTo>
                    <a:pt x="2918" y="10"/>
                  </a:lnTo>
                  <a:cubicBezTo>
                    <a:pt x="2900" y="4"/>
                    <a:pt x="2882" y="1"/>
                    <a:pt x="2864"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g166c39664c7_1_192"/>
          <p:cNvSpPr/>
          <p:nvPr/>
        </p:nvSpPr>
        <p:spPr>
          <a:xfrm>
            <a:off x="554150" y="3391875"/>
            <a:ext cx="2361000" cy="1103700"/>
          </a:xfrm>
          <a:prstGeom prst="roundRect">
            <a:avLst>
              <a:gd fmla="val 16667" name="adj"/>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166c39664c7_1_192"/>
          <p:cNvSpPr/>
          <p:nvPr/>
        </p:nvSpPr>
        <p:spPr>
          <a:xfrm>
            <a:off x="640908" y="3424002"/>
            <a:ext cx="2361000" cy="1103700"/>
          </a:xfrm>
          <a:prstGeom prst="roundRect">
            <a:avLst>
              <a:gd fmla="val 16667"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166c39664c7_1_192"/>
          <p:cNvSpPr txBox="1"/>
          <p:nvPr/>
        </p:nvSpPr>
        <p:spPr>
          <a:xfrm>
            <a:off x="648649" y="3685536"/>
            <a:ext cx="2361000" cy="3645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US" sz="3100">
                <a:latin typeface="Questrial"/>
                <a:ea typeface="Questrial"/>
                <a:cs typeface="Questrial"/>
                <a:sym typeface="Questrial"/>
              </a:rPr>
              <a:t>700</a:t>
            </a:r>
            <a:endParaRPr sz="3100">
              <a:solidFill>
                <a:srgbClr val="000000"/>
              </a:solidFill>
              <a:latin typeface="Questrial"/>
              <a:ea typeface="Questrial"/>
              <a:cs typeface="Questrial"/>
              <a:sym typeface="Questrial"/>
            </a:endParaRPr>
          </a:p>
        </p:txBody>
      </p:sp>
      <p:sp>
        <p:nvSpPr>
          <p:cNvPr id="631" name="Google Shape;631;g166c39664c7_1_192"/>
          <p:cNvSpPr txBox="1"/>
          <p:nvPr/>
        </p:nvSpPr>
        <p:spPr>
          <a:xfrm>
            <a:off x="648650" y="4039401"/>
            <a:ext cx="2361000" cy="3138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US" sz="1500">
                <a:latin typeface="Questrial"/>
                <a:ea typeface="Questrial"/>
                <a:cs typeface="Questrial"/>
                <a:sym typeface="Questrial"/>
              </a:rPr>
              <a:t>Cửa hàng</a:t>
            </a:r>
            <a:endParaRPr sz="1500">
              <a:solidFill>
                <a:srgbClr val="000000"/>
              </a:solidFill>
              <a:latin typeface="Questrial"/>
              <a:ea typeface="Questrial"/>
              <a:cs typeface="Questrial"/>
              <a:sym typeface="Questrial"/>
            </a:endParaRPr>
          </a:p>
        </p:txBody>
      </p:sp>
      <p:sp>
        <p:nvSpPr>
          <p:cNvPr id="632" name="Google Shape;632;g166c39664c7_1_192"/>
          <p:cNvSpPr txBox="1"/>
          <p:nvPr/>
        </p:nvSpPr>
        <p:spPr>
          <a:xfrm>
            <a:off x="4999988" y="2556400"/>
            <a:ext cx="2211600" cy="518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1800">
                <a:latin typeface="Fira Sans Extra Condensed"/>
                <a:ea typeface="Fira Sans Extra Condensed"/>
                <a:cs typeface="Fira Sans Extra Condensed"/>
                <a:sym typeface="Fira Sans Extra Condensed"/>
              </a:rPr>
              <a:t>Hà Nội: 292 cửa hàng</a:t>
            </a:r>
            <a:r>
              <a:rPr lang="en-US" sz="1800">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800">
              <a:latin typeface="Fira Sans Extra Condensed"/>
              <a:ea typeface="Fira Sans Extra Condensed"/>
              <a:cs typeface="Fira Sans Extra Condensed"/>
              <a:sym typeface="Fira Sans Extra Condensed"/>
            </a:endParaRPr>
          </a:p>
        </p:txBody>
      </p:sp>
      <p:sp>
        <p:nvSpPr>
          <p:cNvPr id="633" name="Google Shape;633;g166c39664c7_1_192"/>
          <p:cNvSpPr txBox="1"/>
          <p:nvPr/>
        </p:nvSpPr>
        <p:spPr>
          <a:xfrm>
            <a:off x="5000000" y="4906050"/>
            <a:ext cx="2211600" cy="518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1800">
                <a:latin typeface="Fira Sans Extra Condensed"/>
                <a:ea typeface="Fira Sans Extra Condensed"/>
                <a:cs typeface="Fira Sans Extra Condensed"/>
                <a:sym typeface="Fira Sans Extra Condensed"/>
              </a:rPr>
              <a:t>TP. HCM: 222 cửa hàng</a:t>
            </a:r>
            <a:endParaRPr sz="18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689174e0bc_0_1197"/>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639" name="Google Shape;639;g1689174e0bc_0_1197"/>
          <p:cNvPicPr preferRelativeResize="0"/>
          <p:nvPr/>
        </p:nvPicPr>
        <p:blipFill>
          <a:blip r:embed="rId3">
            <a:alphaModFix/>
          </a:blip>
          <a:stretch>
            <a:fillRect/>
          </a:stretch>
        </p:blipFill>
        <p:spPr>
          <a:xfrm>
            <a:off x="554151" y="328375"/>
            <a:ext cx="644325" cy="915351"/>
          </a:xfrm>
          <a:prstGeom prst="rect">
            <a:avLst/>
          </a:prstGeom>
          <a:noFill/>
          <a:ln>
            <a:noFill/>
          </a:ln>
        </p:spPr>
      </p:pic>
      <p:pic>
        <p:nvPicPr>
          <p:cNvPr id="640" name="Google Shape;640;g1689174e0bc_0_1197"/>
          <p:cNvPicPr preferRelativeResize="0"/>
          <p:nvPr/>
        </p:nvPicPr>
        <p:blipFill rotWithShape="1">
          <a:blip r:embed="rId4">
            <a:alphaModFix/>
          </a:blip>
          <a:srcRect b="4817" l="2262" r="2253" t="13255"/>
          <a:stretch/>
        </p:blipFill>
        <p:spPr>
          <a:xfrm>
            <a:off x="3223737" y="2331806"/>
            <a:ext cx="8173500" cy="3838500"/>
          </a:xfrm>
          <a:prstGeom prst="roundRect">
            <a:avLst>
              <a:gd fmla="val 8708" name="adj"/>
            </a:avLst>
          </a:prstGeom>
          <a:noFill/>
          <a:ln>
            <a:noFill/>
          </a:ln>
        </p:spPr>
      </p:pic>
      <p:grpSp>
        <p:nvGrpSpPr>
          <p:cNvPr id="641" name="Google Shape;641;g1689174e0bc_0_1197"/>
          <p:cNvGrpSpPr/>
          <p:nvPr/>
        </p:nvGrpSpPr>
        <p:grpSpPr>
          <a:xfrm rot="-5400000">
            <a:off x="5237288" y="24116"/>
            <a:ext cx="4158642" cy="8442416"/>
            <a:chOff x="6091785" y="1054075"/>
            <a:chExt cx="2466427" cy="5036339"/>
          </a:xfrm>
        </p:grpSpPr>
        <p:sp>
          <p:nvSpPr>
            <p:cNvPr id="642" name="Google Shape;642;g1689174e0bc_0_1197"/>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1689174e0bc_0_1197"/>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689174e0bc_0_1197"/>
            <p:cNvSpPr/>
            <p:nvPr/>
          </p:nvSpPr>
          <p:spPr>
            <a:xfrm>
              <a:off x="6708800" y="1054075"/>
              <a:ext cx="1232095"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1689174e0bc_0_1197"/>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1689174e0bc_0_1197"/>
            <p:cNvSpPr/>
            <p:nvPr/>
          </p:nvSpPr>
          <p:spPr>
            <a:xfrm>
              <a:off x="75789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1689174e0bc_0_1197"/>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1689174e0bc_0_1197"/>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1689174e0bc_0_1197"/>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689174e0bc_0_1197"/>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689174e0bc_0_1197"/>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1689174e0bc_0_1197"/>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1689174e0bc_0_1197"/>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1689174e0bc_0_1197"/>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689174e0bc_0_1197"/>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1689174e0bc_0_1197"/>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1689174e0bc_0_1197"/>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g1689174e0bc_0_1197"/>
          <p:cNvGrpSpPr/>
          <p:nvPr/>
        </p:nvGrpSpPr>
        <p:grpSpPr>
          <a:xfrm>
            <a:off x="554506" y="1441031"/>
            <a:ext cx="517813" cy="545238"/>
            <a:chOff x="7576605" y="1983877"/>
            <a:chExt cx="276698" cy="333133"/>
          </a:xfrm>
        </p:grpSpPr>
        <p:sp>
          <p:nvSpPr>
            <p:cNvPr id="659" name="Google Shape;659;g1689174e0bc_0_1197"/>
            <p:cNvSpPr/>
            <p:nvPr/>
          </p:nvSpPr>
          <p:spPr>
            <a:xfrm>
              <a:off x="7576605" y="1983877"/>
              <a:ext cx="276698" cy="333133"/>
            </a:xfrm>
            <a:custGeom>
              <a:rect b="b" l="l" r="r" t="t"/>
              <a:pathLst>
                <a:path extrusionOk="0" h="10466" w="8693">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689174e0bc_0_1197"/>
            <p:cNvSpPr/>
            <p:nvPr/>
          </p:nvSpPr>
          <p:spPr>
            <a:xfrm>
              <a:off x="7670981" y="2041871"/>
              <a:ext cx="87182" cy="83076"/>
            </a:xfrm>
            <a:custGeom>
              <a:rect b="b" l="l" r="r" t="t"/>
              <a:pathLst>
                <a:path extrusionOk="0" h="2610" w="2739">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g1689174e0bc_0_1197"/>
          <p:cNvSpPr txBox="1"/>
          <p:nvPr/>
        </p:nvSpPr>
        <p:spPr>
          <a:xfrm>
            <a:off x="1129875" y="1556825"/>
            <a:ext cx="70599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Doanh số theo</a:t>
            </a:r>
            <a:r>
              <a:rPr lang="en-US" sz="2400">
                <a:solidFill>
                  <a:srgbClr val="FF8000"/>
                </a:solidFill>
                <a:latin typeface="Fira Sans Extra Condensed Medium"/>
                <a:ea typeface="Fira Sans Extra Condensed Medium"/>
                <a:cs typeface="Fira Sans Extra Condensed Medium"/>
                <a:sym typeface="Fira Sans Extra Condensed Medium"/>
              </a:rPr>
              <a:t> các tỉnh</a:t>
            </a:r>
            <a:endParaRPr sz="2400">
              <a:solidFill>
                <a:srgbClr val="FF8000"/>
              </a:solidFill>
              <a:latin typeface="Fira Sans Extra Condensed Medium"/>
              <a:ea typeface="Fira Sans Extra Condensed Medium"/>
              <a:cs typeface="Fira Sans Extra Condensed Medium"/>
              <a:sym typeface="Fira Sans Extra Condensed Medium"/>
            </a:endParaRPr>
          </a:p>
        </p:txBody>
      </p:sp>
      <p:sp>
        <p:nvSpPr>
          <p:cNvPr id="662" name="Google Shape;662;g1689174e0bc_0_1197"/>
          <p:cNvSpPr txBox="1"/>
          <p:nvPr/>
        </p:nvSpPr>
        <p:spPr>
          <a:xfrm>
            <a:off x="417725" y="2453475"/>
            <a:ext cx="2538600" cy="9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Tuy ít cửa hàng ít hơn Hà nội nhưng doanh số của TP.HCM lại cao hơn nhiều lần</a:t>
            </a:r>
            <a:endParaRPr sz="1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1689174e0bc_0_46"/>
          <p:cNvPicPr preferRelativeResize="0"/>
          <p:nvPr/>
        </p:nvPicPr>
        <p:blipFill rotWithShape="1">
          <a:blip r:embed="rId3">
            <a:alphaModFix/>
          </a:blip>
          <a:srcRect b="4795" l="2423" r="2156" t="12812"/>
          <a:stretch/>
        </p:blipFill>
        <p:spPr>
          <a:xfrm>
            <a:off x="3243275" y="2314575"/>
            <a:ext cx="8146800" cy="3838500"/>
          </a:xfrm>
          <a:prstGeom prst="roundRect">
            <a:avLst>
              <a:gd fmla="val 9808" name="adj"/>
            </a:avLst>
          </a:prstGeom>
          <a:noFill/>
          <a:ln>
            <a:noFill/>
          </a:ln>
        </p:spPr>
      </p:pic>
      <p:sp>
        <p:nvSpPr>
          <p:cNvPr id="668" name="Google Shape;668;g1689174e0bc_0_46"/>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669" name="Google Shape;669;g1689174e0bc_0_46"/>
          <p:cNvPicPr preferRelativeResize="0"/>
          <p:nvPr/>
        </p:nvPicPr>
        <p:blipFill>
          <a:blip r:embed="rId4">
            <a:alphaModFix/>
          </a:blip>
          <a:stretch>
            <a:fillRect/>
          </a:stretch>
        </p:blipFill>
        <p:spPr>
          <a:xfrm>
            <a:off x="554151" y="328375"/>
            <a:ext cx="644325" cy="915351"/>
          </a:xfrm>
          <a:prstGeom prst="rect">
            <a:avLst/>
          </a:prstGeom>
          <a:noFill/>
          <a:ln>
            <a:noFill/>
          </a:ln>
        </p:spPr>
      </p:pic>
      <p:grpSp>
        <p:nvGrpSpPr>
          <p:cNvPr id="670" name="Google Shape;670;g1689174e0bc_0_46"/>
          <p:cNvGrpSpPr/>
          <p:nvPr/>
        </p:nvGrpSpPr>
        <p:grpSpPr>
          <a:xfrm rot="-5400000">
            <a:off x="5237288" y="24116"/>
            <a:ext cx="4158642" cy="8442416"/>
            <a:chOff x="6091785" y="1054075"/>
            <a:chExt cx="2466427" cy="5036339"/>
          </a:xfrm>
        </p:grpSpPr>
        <p:sp>
          <p:nvSpPr>
            <p:cNvPr id="671" name="Google Shape;671;g1689174e0bc_0_46"/>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1689174e0bc_0_46"/>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689174e0bc_0_46"/>
            <p:cNvSpPr/>
            <p:nvPr/>
          </p:nvSpPr>
          <p:spPr>
            <a:xfrm>
              <a:off x="6708800" y="1054075"/>
              <a:ext cx="1232095"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1689174e0bc_0_46"/>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689174e0bc_0_46"/>
            <p:cNvSpPr/>
            <p:nvPr/>
          </p:nvSpPr>
          <p:spPr>
            <a:xfrm>
              <a:off x="75789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1689174e0bc_0_46"/>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1689174e0bc_0_46"/>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1689174e0bc_0_46"/>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1689174e0bc_0_46"/>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1689174e0bc_0_46"/>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1689174e0bc_0_46"/>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1689174e0bc_0_46"/>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689174e0bc_0_46"/>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1689174e0bc_0_46"/>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689174e0bc_0_46"/>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689174e0bc_0_46"/>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g1689174e0bc_0_46"/>
          <p:cNvGrpSpPr/>
          <p:nvPr/>
        </p:nvGrpSpPr>
        <p:grpSpPr>
          <a:xfrm>
            <a:off x="620713" y="1476792"/>
            <a:ext cx="511192" cy="473859"/>
            <a:chOff x="7390435" y="3680868"/>
            <a:chExt cx="372073" cy="355243"/>
          </a:xfrm>
        </p:grpSpPr>
        <p:sp>
          <p:nvSpPr>
            <p:cNvPr id="688" name="Google Shape;688;g1689174e0bc_0_46"/>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1689174e0bc_0_46"/>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1689174e0bc_0_46"/>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1689174e0bc_0_46"/>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1689174e0bc_0_46"/>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1689174e0bc_0_46"/>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g1689174e0bc_0_46"/>
          <p:cNvSpPr txBox="1"/>
          <p:nvPr/>
        </p:nvSpPr>
        <p:spPr>
          <a:xfrm>
            <a:off x="1129875" y="1556825"/>
            <a:ext cx="70599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Doanh thu (tỷ VNĐ) theo các tỉnh</a:t>
            </a:r>
            <a:endParaRPr sz="2400">
              <a:solidFill>
                <a:srgbClr val="FF8000"/>
              </a:solidFill>
              <a:latin typeface="Fira Sans Extra Condensed Medium"/>
              <a:ea typeface="Fira Sans Extra Condensed Medium"/>
              <a:cs typeface="Fira Sans Extra Condensed Medium"/>
              <a:sym typeface="Fira Sans Extra Condensed Medium"/>
            </a:endParaRPr>
          </a:p>
        </p:txBody>
      </p:sp>
      <p:sp>
        <p:nvSpPr>
          <p:cNvPr id="695" name="Google Shape;695;g1689174e0bc_0_46"/>
          <p:cNvSpPr txBox="1"/>
          <p:nvPr/>
        </p:nvSpPr>
        <p:spPr>
          <a:xfrm>
            <a:off x="417725" y="2453475"/>
            <a:ext cx="2538600" cy="11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Tương tư doanh thu của</a:t>
            </a:r>
            <a:r>
              <a:rPr lang="en-US" sz="1700">
                <a:latin typeface="Fira Sans Extra Condensed"/>
                <a:ea typeface="Fira Sans Extra Condensed"/>
                <a:cs typeface="Fira Sans Extra Condensed"/>
                <a:sym typeface="Fira Sans Extra Condensed"/>
              </a:rPr>
              <a:t> TP.HCM lại cao hơn nhiều lần so với Hà Nội và các tỉnh khác</a:t>
            </a:r>
            <a:endParaRPr sz="1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1689174e0bc_0_82"/>
          <p:cNvSpPr/>
          <p:nvPr/>
        </p:nvSpPr>
        <p:spPr>
          <a:xfrm>
            <a:off x="3261900" y="2801700"/>
            <a:ext cx="1491900" cy="35712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1689174e0bc_0_82"/>
          <p:cNvSpPr/>
          <p:nvPr/>
        </p:nvSpPr>
        <p:spPr>
          <a:xfrm>
            <a:off x="5036300" y="2316900"/>
            <a:ext cx="1491900" cy="35712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1689174e0bc_0_82"/>
          <p:cNvSpPr/>
          <p:nvPr/>
        </p:nvSpPr>
        <p:spPr>
          <a:xfrm>
            <a:off x="10359525" y="864000"/>
            <a:ext cx="1491900" cy="35712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1689174e0bc_0_82"/>
          <p:cNvSpPr/>
          <p:nvPr/>
        </p:nvSpPr>
        <p:spPr>
          <a:xfrm>
            <a:off x="8585100" y="1349100"/>
            <a:ext cx="1491900" cy="35712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g1689174e0bc_0_82"/>
          <p:cNvPicPr preferRelativeResize="0"/>
          <p:nvPr/>
        </p:nvPicPr>
        <p:blipFill>
          <a:blip r:embed="rId3">
            <a:alphaModFix/>
          </a:blip>
          <a:stretch>
            <a:fillRect/>
          </a:stretch>
        </p:blipFill>
        <p:spPr>
          <a:xfrm>
            <a:off x="12375450" y="2868132"/>
            <a:ext cx="4937462" cy="2468738"/>
          </a:xfrm>
          <a:prstGeom prst="rect">
            <a:avLst/>
          </a:prstGeom>
          <a:noFill/>
          <a:ln>
            <a:noFill/>
          </a:ln>
        </p:spPr>
      </p:pic>
      <p:pic>
        <p:nvPicPr>
          <p:cNvPr id="705" name="Google Shape;705;g1689174e0bc_0_82"/>
          <p:cNvPicPr preferRelativeResize="0"/>
          <p:nvPr/>
        </p:nvPicPr>
        <p:blipFill rotWithShape="1">
          <a:blip r:embed="rId4">
            <a:alphaModFix/>
          </a:blip>
          <a:srcRect b="0" l="80591" r="0" t="2305"/>
          <a:stretch/>
        </p:blipFill>
        <p:spPr>
          <a:xfrm>
            <a:off x="3355050" y="3350400"/>
            <a:ext cx="1305600" cy="2910000"/>
          </a:xfrm>
          <a:prstGeom prst="roundRect">
            <a:avLst>
              <a:gd fmla="val 16667" name="adj"/>
            </a:avLst>
          </a:prstGeom>
          <a:noFill/>
          <a:ln>
            <a:noFill/>
          </a:ln>
        </p:spPr>
      </p:pic>
      <p:sp>
        <p:nvSpPr>
          <p:cNvPr id="706" name="Google Shape;706;g1689174e0bc_0_82"/>
          <p:cNvSpPr txBox="1"/>
          <p:nvPr>
            <p:ph type="title"/>
          </p:nvPr>
        </p:nvSpPr>
        <p:spPr>
          <a:xfrm>
            <a:off x="1358150"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707" name="Google Shape;707;g1689174e0bc_0_82"/>
          <p:cNvPicPr preferRelativeResize="0"/>
          <p:nvPr/>
        </p:nvPicPr>
        <p:blipFill>
          <a:blip r:embed="rId5">
            <a:alphaModFix/>
          </a:blip>
          <a:stretch>
            <a:fillRect/>
          </a:stretch>
        </p:blipFill>
        <p:spPr>
          <a:xfrm>
            <a:off x="554151" y="328375"/>
            <a:ext cx="644325" cy="915351"/>
          </a:xfrm>
          <a:prstGeom prst="rect">
            <a:avLst/>
          </a:prstGeom>
          <a:noFill/>
          <a:ln>
            <a:noFill/>
          </a:ln>
        </p:spPr>
      </p:pic>
      <p:sp>
        <p:nvSpPr>
          <p:cNvPr id="708" name="Google Shape;708;g1689174e0bc_0_82"/>
          <p:cNvSpPr/>
          <p:nvPr/>
        </p:nvSpPr>
        <p:spPr>
          <a:xfrm>
            <a:off x="8585100" y="4920300"/>
            <a:ext cx="1491900" cy="1937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689174e0bc_0_82"/>
          <p:cNvSpPr/>
          <p:nvPr/>
        </p:nvSpPr>
        <p:spPr>
          <a:xfrm>
            <a:off x="6810700" y="5346000"/>
            <a:ext cx="1491900" cy="15120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1689174e0bc_0_82"/>
          <p:cNvSpPr/>
          <p:nvPr/>
        </p:nvSpPr>
        <p:spPr>
          <a:xfrm>
            <a:off x="3261900" y="6372900"/>
            <a:ext cx="1491900" cy="4851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1689174e0bc_0_82"/>
          <p:cNvSpPr/>
          <p:nvPr/>
        </p:nvSpPr>
        <p:spPr>
          <a:xfrm>
            <a:off x="5036300" y="5879400"/>
            <a:ext cx="1491900" cy="9786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689174e0bc_0_82"/>
          <p:cNvSpPr txBox="1"/>
          <p:nvPr/>
        </p:nvSpPr>
        <p:spPr>
          <a:xfrm>
            <a:off x="5036305" y="2451500"/>
            <a:ext cx="14919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11.979k</a:t>
            </a:r>
            <a:endParaRPr sz="2000">
              <a:solidFill>
                <a:srgbClr val="FFFFFF"/>
              </a:solidFill>
              <a:latin typeface="Fira Sans Extra Condensed"/>
              <a:ea typeface="Fira Sans Extra Condensed"/>
              <a:cs typeface="Fira Sans Extra Condensed"/>
              <a:sym typeface="Fira Sans Extra Condensed"/>
            </a:endParaRPr>
          </a:p>
        </p:txBody>
      </p:sp>
      <p:sp>
        <p:nvSpPr>
          <p:cNvPr id="713" name="Google Shape;713;g1689174e0bc_0_82"/>
          <p:cNvSpPr txBox="1"/>
          <p:nvPr/>
        </p:nvSpPr>
        <p:spPr>
          <a:xfrm>
            <a:off x="10446050" y="959100"/>
            <a:ext cx="13056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20.511k</a:t>
            </a:r>
            <a:endParaRPr sz="2000">
              <a:solidFill>
                <a:srgbClr val="FFFFFF"/>
              </a:solidFill>
              <a:latin typeface="Fira Sans Extra Condensed"/>
              <a:ea typeface="Fira Sans Extra Condensed"/>
              <a:cs typeface="Fira Sans Extra Condensed"/>
              <a:sym typeface="Fira Sans Extra Condensed"/>
            </a:endParaRPr>
          </a:p>
        </p:txBody>
      </p:sp>
      <p:sp>
        <p:nvSpPr>
          <p:cNvPr id="714" name="Google Shape;714;g1689174e0bc_0_82"/>
          <p:cNvSpPr txBox="1"/>
          <p:nvPr/>
        </p:nvSpPr>
        <p:spPr>
          <a:xfrm>
            <a:off x="395259" y="6324677"/>
            <a:ext cx="4803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21%</a:t>
            </a:r>
            <a:endParaRPr sz="2000">
              <a:solidFill>
                <a:srgbClr val="FFFFFF"/>
              </a:solidFill>
              <a:latin typeface="Fira Sans Extra Condensed"/>
              <a:ea typeface="Fira Sans Extra Condensed"/>
              <a:cs typeface="Fira Sans Extra Condensed"/>
              <a:sym typeface="Fira Sans Extra Condensed"/>
            </a:endParaRPr>
          </a:p>
        </p:txBody>
      </p:sp>
      <p:sp>
        <p:nvSpPr>
          <p:cNvPr id="715" name="Google Shape;715;g1689174e0bc_0_82"/>
          <p:cNvSpPr/>
          <p:nvPr/>
        </p:nvSpPr>
        <p:spPr>
          <a:xfrm>
            <a:off x="10359500" y="4435200"/>
            <a:ext cx="1491900" cy="24228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g1689174e0bc_0_82"/>
          <p:cNvPicPr preferRelativeResize="0"/>
          <p:nvPr/>
        </p:nvPicPr>
        <p:blipFill rotWithShape="1">
          <a:blip r:embed="rId4">
            <a:alphaModFix/>
          </a:blip>
          <a:srcRect b="0" l="0" r="80346" t="5829"/>
          <a:stretch/>
        </p:blipFill>
        <p:spPr>
          <a:xfrm>
            <a:off x="10452638" y="1425300"/>
            <a:ext cx="1305600" cy="2933700"/>
          </a:xfrm>
          <a:prstGeom prst="roundRect">
            <a:avLst>
              <a:gd fmla="val 16667" name="adj"/>
            </a:avLst>
          </a:prstGeom>
          <a:noFill/>
          <a:ln>
            <a:noFill/>
          </a:ln>
        </p:spPr>
      </p:pic>
      <p:sp>
        <p:nvSpPr>
          <p:cNvPr id="717" name="Google Shape;717;g1689174e0bc_0_82"/>
          <p:cNvSpPr txBox="1"/>
          <p:nvPr/>
        </p:nvSpPr>
        <p:spPr>
          <a:xfrm>
            <a:off x="8585100" y="1471500"/>
            <a:ext cx="14919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16.347k</a:t>
            </a:r>
            <a:endParaRPr sz="2000">
              <a:solidFill>
                <a:srgbClr val="FFFFFF"/>
              </a:solidFill>
              <a:latin typeface="Fira Sans Extra Condensed"/>
              <a:ea typeface="Fira Sans Extra Condensed"/>
              <a:cs typeface="Fira Sans Extra Condensed"/>
              <a:sym typeface="Fira Sans Extra Condensed"/>
            </a:endParaRPr>
          </a:p>
        </p:txBody>
      </p:sp>
      <p:pic>
        <p:nvPicPr>
          <p:cNvPr id="718" name="Google Shape;718;g1689174e0bc_0_82"/>
          <p:cNvPicPr preferRelativeResize="0"/>
          <p:nvPr/>
        </p:nvPicPr>
        <p:blipFill rotWithShape="1">
          <a:blip r:embed="rId4">
            <a:alphaModFix/>
          </a:blip>
          <a:srcRect b="0" l="20401" r="60581" t="8349"/>
          <a:stretch/>
        </p:blipFill>
        <p:spPr>
          <a:xfrm>
            <a:off x="8678250" y="1885950"/>
            <a:ext cx="1305600" cy="2933700"/>
          </a:xfrm>
          <a:prstGeom prst="roundRect">
            <a:avLst>
              <a:gd fmla="val 16667" name="adj"/>
            </a:avLst>
          </a:prstGeom>
          <a:noFill/>
          <a:ln>
            <a:noFill/>
          </a:ln>
        </p:spPr>
      </p:pic>
      <p:sp>
        <p:nvSpPr>
          <p:cNvPr id="719" name="Google Shape;719;g1689174e0bc_0_82"/>
          <p:cNvSpPr/>
          <p:nvPr/>
        </p:nvSpPr>
        <p:spPr>
          <a:xfrm>
            <a:off x="6810700" y="1785300"/>
            <a:ext cx="1491900" cy="3571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1689174e0bc_0_82"/>
          <p:cNvSpPr txBox="1"/>
          <p:nvPr/>
        </p:nvSpPr>
        <p:spPr>
          <a:xfrm>
            <a:off x="6810700" y="1907700"/>
            <a:ext cx="14919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13.681k</a:t>
            </a:r>
            <a:endParaRPr sz="2000">
              <a:solidFill>
                <a:srgbClr val="FFFFFF"/>
              </a:solidFill>
              <a:latin typeface="Fira Sans Extra Condensed"/>
              <a:ea typeface="Fira Sans Extra Condensed"/>
              <a:cs typeface="Fira Sans Extra Condensed"/>
              <a:sym typeface="Fira Sans Extra Condensed"/>
            </a:endParaRPr>
          </a:p>
        </p:txBody>
      </p:sp>
      <p:pic>
        <p:nvPicPr>
          <p:cNvPr id="721" name="Google Shape;721;g1689174e0bc_0_82"/>
          <p:cNvPicPr preferRelativeResize="0"/>
          <p:nvPr/>
        </p:nvPicPr>
        <p:blipFill rotWithShape="1">
          <a:blip r:embed="rId4">
            <a:alphaModFix/>
          </a:blip>
          <a:srcRect b="0" l="39596" r="39980" t="2305"/>
          <a:stretch/>
        </p:blipFill>
        <p:spPr>
          <a:xfrm>
            <a:off x="6903850" y="2316900"/>
            <a:ext cx="1305600" cy="2933700"/>
          </a:xfrm>
          <a:prstGeom prst="roundRect">
            <a:avLst>
              <a:gd fmla="val 16667" name="adj"/>
            </a:avLst>
          </a:prstGeom>
          <a:noFill/>
          <a:ln>
            <a:noFill/>
          </a:ln>
        </p:spPr>
      </p:pic>
      <p:sp>
        <p:nvSpPr>
          <p:cNvPr id="722" name="Google Shape;722;g1689174e0bc_0_82"/>
          <p:cNvSpPr txBox="1"/>
          <p:nvPr/>
        </p:nvSpPr>
        <p:spPr>
          <a:xfrm>
            <a:off x="3261900" y="2924100"/>
            <a:ext cx="14919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10.573k</a:t>
            </a:r>
            <a:endParaRPr sz="2000">
              <a:solidFill>
                <a:srgbClr val="FFFFFF"/>
              </a:solidFill>
              <a:latin typeface="Fira Sans Extra Condensed"/>
              <a:ea typeface="Fira Sans Extra Condensed"/>
              <a:cs typeface="Fira Sans Extra Condensed"/>
              <a:sym typeface="Fira Sans Extra Condensed"/>
            </a:endParaRPr>
          </a:p>
        </p:txBody>
      </p:sp>
      <p:pic>
        <p:nvPicPr>
          <p:cNvPr id="723" name="Google Shape;723;g1689174e0bc_0_82"/>
          <p:cNvPicPr preferRelativeResize="0"/>
          <p:nvPr/>
        </p:nvPicPr>
        <p:blipFill rotWithShape="1">
          <a:blip r:embed="rId4">
            <a:alphaModFix/>
          </a:blip>
          <a:srcRect b="0" l="59835" r="20095" t="8273"/>
          <a:stretch/>
        </p:blipFill>
        <p:spPr>
          <a:xfrm>
            <a:off x="5129450" y="2855500"/>
            <a:ext cx="1305600" cy="2933700"/>
          </a:xfrm>
          <a:prstGeom prst="roundRect">
            <a:avLst>
              <a:gd fmla="val 16667" name="adj"/>
            </a:avLst>
          </a:prstGeom>
          <a:noFill/>
          <a:ln>
            <a:noFill/>
          </a:ln>
        </p:spPr>
      </p:pic>
      <p:sp>
        <p:nvSpPr>
          <p:cNvPr id="724" name="Google Shape;724;g1689174e0bc_0_82"/>
          <p:cNvSpPr txBox="1"/>
          <p:nvPr/>
        </p:nvSpPr>
        <p:spPr>
          <a:xfrm>
            <a:off x="1129875" y="1556825"/>
            <a:ext cx="70599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Top 5 sản phẩm có doanh số cao nhất</a:t>
            </a:r>
            <a:endParaRPr sz="2400">
              <a:solidFill>
                <a:srgbClr val="FF8000"/>
              </a:solidFill>
              <a:latin typeface="Fira Sans Extra Condensed Medium"/>
              <a:ea typeface="Fira Sans Extra Condensed Medium"/>
              <a:cs typeface="Fira Sans Extra Condensed Medium"/>
              <a:sym typeface="Fira Sans Extra Condensed Medium"/>
            </a:endParaRPr>
          </a:p>
        </p:txBody>
      </p:sp>
      <p:grpSp>
        <p:nvGrpSpPr>
          <p:cNvPr id="725" name="Google Shape;725;g1689174e0bc_0_82"/>
          <p:cNvGrpSpPr/>
          <p:nvPr/>
        </p:nvGrpSpPr>
        <p:grpSpPr>
          <a:xfrm>
            <a:off x="636162" y="1471172"/>
            <a:ext cx="480305" cy="485107"/>
            <a:chOff x="5774124" y="4294550"/>
            <a:chExt cx="331611" cy="331674"/>
          </a:xfrm>
        </p:grpSpPr>
        <p:sp>
          <p:nvSpPr>
            <p:cNvPr id="726" name="Google Shape;726;g1689174e0bc_0_82"/>
            <p:cNvSpPr/>
            <p:nvPr/>
          </p:nvSpPr>
          <p:spPr>
            <a:xfrm>
              <a:off x="5774124" y="4419664"/>
              <a:ext cx="331611" cy="206560"/>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000"/>
                </a:solidFill>
              </a:endParaRPr>
            </a:p>
          </p:txBody>
        </p:sp>
        <p:sp>
          <p:nvSpPr>
            <p:cNvPr id="727" name="Google Shape;727;g1689174e0bc_0_82"/>
            <p:cNvSpPr/>
            <p:nvPr/>
          </p:nvSpPr>
          <p:spPr>
            <a:xfrm>
              <a:off x="5778294" y="4294550"/>
              <a:ext cx="316461" cy="191442"/>
            </a:xfrm>
            <a:custGeom>
              <a:rect b="b" l="l" r="r" t="t"/>
              <a:pathLst>
                <a:path extrusionOk="0" h="6015" w="9943">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000"/>
                </a:solidFill>
              </a:endParaRPr>
            </a:p>
          </p:txBody>
        </p:sp>
      </p:grpSp>
      <p:sp>
        <p:nvSpPr>
          <p:cNvPr id="728" name="Google Shape;728;g1689174e0bc_0_82"/>
          <p:cNvSpPr txBox="1"/>
          <p:nvPr/>
        </p:nvSpPr>
        <p:spPr>
          <a:xfrm>
            <a:off x="417725" y="2453475"/>
            <a:ext cx="2538600" cy="11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Các sản phẩm có doanh số cao thường là các sản phẩm có giá rẻ</a:t>
            </a:r>
            <a:endParaRPr sz="1600">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g1689174e0bc_0_91"/>
          <p:cNvPicPr preferRelativeResize="0"/>
          <p:nvPr/>
        </p:nvPicPr>
        <p:blipFill>
          <a:blip r:embed="rId3">
            <a:alphaModFix/>
          </a:blip>
          <a:stretch>
            <a:fillRect/>
          </a:stretch>
        </p:blipFill>
        <p:spPr>
          <a:xfrm>
            <a:off x="12580800" y="3566900"/>
            <a:ext cx="5883000" cy="2941500"/>
          </a:xfrm>
          <a:prstGeom prst="rect">
            <a:avLst/>
          </a:prstGeom>
          <a:noFill/>
          <a:ln>
            <a:noFill/>
          </a:ln>
        </p:spPr>
      </p:pic>
      <p:sp>
        <p:nvSpPr>
          <p:cNvPr id="734" name="Google Shape;734;g1689174e0bc_0_91"/>
          <p:cNvSpPr txBox="1"/>
          <p:nvPr>
            <p:ph type="title"/>
          </p:nvPr>
        </p:nvSpPr>
        <p:spPr>
          <a:xfrm>
            <a:off x="7592450" y="403363"/>
            <a:ext cx="35082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735" name="Google Shape;735;g1689174e0bc_0_91"/>
          <p:cNvPicPr preferRelativeResize="0"/>
          <p:nvPr/>
        </p:nvPicPr>
        <p:blipFill>
          <a:blip r:embed="rId4">
            <a:alphaModFix/>
          </a:blip>
          <a:stretch>
            <a:fillRect/>
          </a:stretch>
        </p:blipFill>
        <p:spPr>
          <a:xfrm>
            <a:off x="6788326" y="372137"/>
            <a:ext cx="644325" cy="915351"/>
          </a:xfrm>
          <a:prstGeom prst="rect">
            <a:avLst/>
          </a:prstGeom>
          <a:noFill/>
          <a:ln>
            <a:noFill/>
          </a:ln>
        </p:spPr>
      </p:pic>
      <p:sp>
        <p:nvSpPr>
          <p:cNvPr id="736" name="Google Shape;736;g1689174e0bc_0_91"/>
          <p:cNvSpPr/>
          <p:nvPr/>
        </p:nvSpPr>
        <p:spPr>
          <a:xfrm>
            <a:off x="252200" y="878600"/>
            <a:ext cx="1491900" cy="35712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1689174e0bc_0_91"/>
          <p:cNvSpPr txBox="1"/>
          <p:nvPr/>
        </p:nvSpPr>
        <p:spPr>
          <a:xfrm>
            <a:off x="338725" y="973700"/>
            <a:ext cx="13056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110.775B</a:t>
            </a:r>
            <a:endParaRPr sz="2000">
              <a:solidFill>
                <a:srgbClr val="FFFFFF"/>
              </a:solidFill>
              <a:latin typeface="Fira Sans Extra Condensed"/>
              <a:ea typeface="Fira Sans Extra Condensed"/>
              <a:cs typeface="Fira Sans Extra Condensed"/>
              <a:sym typeface="Fira Sans Extra Condensed"/>
            </a:endParaRPr>
          </a:p>
        </p:txBody>
      </p:sp>
      <p:sp>
        <p:nvSpPr>
          <p:cNvPr id="738" name="Google Shape;738;g1689174e0bc_0_91"/>
          <p:cNvSpPr/>
          <p:nvPr/>
        </p:nvSpPr>
        <p:spPr>
          <a:xfrm>
            <a:off x="252175" y="4449800"/>
            <a:ext cx="1491900" cy="24228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1689174e0bc_0_91"/>
          <p:cNvSpPr/>
          <p:nvPr/>
        </p:nvSpPr>
        <p:spPr>
          <a:xfrm flipH="1">
            <a:off x="7292325" y="2827750"/>
            <a:ext cx="1482300" cy="35712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1689174e0bc_0_91"/>
          <p:cNvSpPr/>
          <p:nvPr/>
        </p:nvSpPr>
        <p:spPr>
          <a:xfrm flipH="1">
            <a:off x="5529502" y="2342950"/>
            <a:ext cx="1482300" cy="35712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1689174e0bc_0_91"/>
          <p:cNvSpPr/>
          <p:nvPr/>
        </p:nvSpPr>
        <p:spPr>
          <a:xfrm flipH="1">
            <a:off x="2003856" y="1375150"/>
            <a:ext cx="1482300" cy="35712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1689174e0bc_0_91"/>
          <p:cNvSpPr/>
          <p:nvPr/>
        </p:nvSpPr>
        <p:spPr>
          <a:xfrm flipH="1">
            <a:off x="2003856" y="4946350"/>
            <a:ext cx="1482300" cy="19377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1689174e0bc_0_91"/>
          <p:cNvSpPr/>
          <p:nvPr/>
        </p:nvSpPr>
        <p:spPr>
          <a:xfrm flipH="1">
            <a:off x="3766679" y="5372050"/>
            <a:ext cx="1482300" cy="15120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1689174e0bc_0_91"/>
          <p:cNvSpPr/>
          <p:nvPr/>
        </p:nvSpPr>
        <p:spPr>
          <a:xfrm flipH="1">
            <a:off x="7292325" y="6398950"/>
            <a:ext cx="1482300" cy="4851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1689174e0bc_0_91"/>
          <p:cNvSpPr/>
          <p:nvPr/>
        </p:nvSpPr>
        <p:spPr>
          <a:xfrm flipH="1">
            <a:off x="5529502" y="5905450"/>
            <a:ext cx="1482300" cy="978600"/>
          </a:xfrm>
          <a:prstGeom prst="rect">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689174e0bc_0_91"/>
          <p:cNvSpPr txBox="1"/>
          <p:nvPr/>
        </p:nvSpPr>
        <p:spPr>
          <a:xfrm flipH="1">
            <a:off x="5529497" y="2477550"/>
            <a:ext cx="14823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65.091B</a:t>
            </a:r>
            <a:endParaRPr sz="2000">
              <a:solidFill>
                <a:srgbClr val="FFFFFF"/>
              </a:solidFill>
              <a:latin typeface="Fira Sans Extra Condensed"/>
              <a:ea typeface="Fira Sans Extra Condensed"/>
              <a:cs typeface="Fira Sans Extra Condensed"/>
              <a:sym typeface="Fira Sans Extra Condensed"/>
            </a:endParaRPr>
          </a:p>
        </p:txBody>
      </p:sp>
      <p:sp>
        <p:nvSpPr>
          <p:cNvPr id="747" name="Google Shape;747;g1689174e0bc_0_91"/>
          <p:cNvSpPr txBox="1"/>
          <p:nvPr/>
        </p:nvSpPr>
        <p:spPr>
          <a:xfrm flipH="1">
            <a:off x="2003856" y="1497550"/>
            <a:ext cx="14823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89.663B</a:t>
            </a:r>
            <a:endParaRPr sz="2000">
              <a:solidFill>
                <a:srgbClr val="FFFFFF"/>
              </a:solidFill>
              <a:latin typeface="Fira Sans Extra Condensed"/>
              <a:ea typeface="Fira Sans Extra Condensed"/>
              <a:cs typeface="Fira Sans Extra Condensed"/>
              <a:sym typeface="Fira Sans Extra Condensed"/>
            </a:endParaRPr>
          </a:p>
        </p:txBody>
      </p:sp>
      <p:sp>
        <p:nvSpPr>
          <p:cNvPr id="748" name="Google Shape;748;g1689174e0bc_0_91"/>
          <p:cNvSpPr/>
          <p:nvPr/>
        </p:nvSpPr>
        <p:spPr>
          <a:xfrm flipH="1">
            <a:off x="3766679" y="1811350"/>
            <a:ext cx="1482300" cy="3571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1689174e0bc_0_91"/>
          <p:cNvSpPr txBox="1"/>
          <p:nvPr/>
        </p:nvSpPr>
        <p:spPr>
          <a:xfrm flipH="1">
            <a:off x="3766679" y="1933750"/>
            <a:ext cx="14823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75.191B</a:t>
            </a:r>
            <a:endParaRPr sz="2000">
              <a:solidFill>
                <a:srgbClr val="FFFFFF"/>
              </a:solidFill>
              <a:latin typeface="Fira Sans Extra Condensed"/>
              <a:ea typeface="Fira Sans Extra Condensed"/>
              <a:cs typeface="Fira Sans Extra Condensed"/>
              <a:sym typeface="Fira Sans Extra Condensed"/>
            </a:endParaRPr>
          </a:p>
        </p:txBody>
      </p:sp>
      <p:sp>
        <p:nvSpPr>
          <p:cNvPr id="750" name="Google Shape;750;g1689174e0bc_0_91"/>
          <p:cNvSpPr txBox="1"/>
          <p:nvPr/>
        </p:nvSpPr>
        <p:spPr>
          <a:xfrm flipH="1">
            <a:off x="7292325" y="2950150"/>
            <a:ext cx="1482300" cy="313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sz="2000">
                <a:solidFill>
                  <a:srgbClr val="FFFFFF"/>
                </a:solidFill>
                <a:latin typeface="Fira Sans Extra Condensed"/>
                <a:ea typeface="Fira Sans Extra Condensed"/>
                <a:cs typeface="Fira Sans Extra Condensed"/>
                <a:sym typeface="Fira Sans Extra Condensed"/>
              </a:rPr>
              <a:t>47.352B</a:t>
            </a:r>
            <a:endParaRPr sz="2000">
              <a:solidFill>
                <a:srgbClr val="FFFFFF"/>
              </a:solidFill>
              <a:latin typeface="Fira Sans Extra Condensed"/>
              <a:ea typeface="Fira Sans Extra Condensed"/>
              <a:cs typeface="Fira Sans Extra Condensed"/>
              <a:sym typeface="Fira Sans Extra Condensed"/>
            </a:endParaRPr>
          </a:p>
        </p:txBody>
      </p:sp>
      <p:pic>
        <p:nvPicPr>
          <p:cNvPr id="751" name="Google Shape;751;g1689174e0bc_0_91"/>
          <p:cNvPicPr preferRelativeResize="0"/>
          <p:nvPr/>
        </p:nvPicPr>
        <p:blipFill rotWithShape="1">
          <a:blip r:embed="rId5">
            <a:alphaModFix/>
          </a:blip>
          <a:srcRect b="0" l="0" r="80139" t="5651"/>
          <a:stretch/>
        </p:blipFill>
        <p:spPr>
          <a:xfrm>
            <a:off x="338725" y="1375150"/>
            <a:ext cx="1305600" cy="2941500"/>
          </a:xfrm>
          <a:prstGeom prst="roundRect">
            <a:avLst>
              <a:gd fmla="val 16667" name="adj"/>
            </a:avLst>
          </a:prstGeom>
          <a:noFill/>
          <a:ln>
            <a:noFill/>
          </a:ln>
        </p:spPr>
      </p:pic>
      <p:pic>
        <p:nvPicPr>
          <p:cNvPr id="752" name="Google Shape;752;g1689174e0bc_0_91"/>
          <p:cNvPicPr preferRelativeResize="0"/>
          <p:nvPr/>
        </p:nvPicPr>
        <p:blipFill rotWithShape="1">
          <a:blip r:embed="rId5">
            <a:alphaModFix/>
          </a:blip>
          <a:srcRect b="0" l="20369" r="60038" t="3790"/>
          <a:stretch/>
        </p:blipFill>
        <p:spPr>
          <a:xfrm>
            <a:off x="2102575" y="1908100"/>
            <a:ext cx="1305600" cy="2941500"/>
          </a:xfrm>
          <a:prstGeom prst="roundRect">
            <a:avLst>
              <a:gd fmla="val 16667" name="adj"/>
            </a:avLst>
          </a:prstGeom>
          <a:noFill/>
          <a:ln>
            <a:noFill/>
          </a:ln>
        </p:spPr>
      </p:pic>
      <p:pic>
        <p:nvPicPr>
          <p:cNvPr id="753" name="Google Shape;753;g1689174e0bc_0_91"/>
          <p:cNvPicPr preferRelativeResize="0"/>
          <p:nvPr/>
        </p:nvPicPr>
        <p:blipFill rotWithShape="1">
          <a:blip r:embed="rId5">
            <a:alphaModFix/>
          </a:blip>
          <a:srcRect b="0" l="40461" r="39873" t="3025"/>
          <a:stretch/>
        </p:blipFill>
        <p:spPr>
          <a:xfrm>
            <a:off x="3855025" y="2339050"/>
            <a:ext cx="1305600" cy="2941500"/>
          </a:xfrm>
          <a:prstGeom prst="roundRect">
            <a:avLst>
              <a:gd fmla="val 16667" name="adj"/>
            </a:avLst>
          </a:prstGeom>
          <a:noFill/>
          <a:ln>
            <a:noFill/>
          </a:ln>
        </p:spPr>
      </p:pic>
      <p:pic>
        <p:nvPicPr>
          <p:cNvPr id="754" name="Google Shape;754;g1689174e0bc_0_91"/>
          <p:cNvPicPr preferRelativeResize="0"/>
          <p:nvPr/>
        </p:nvPicPr>
        <p:blipFill rotWithShape="1">
          <a:blip r:embed="rId5">
            <a:alphaModFix/>
          </a:blip>
          <a:srcRect b="0" l="59591" r="19167" t="6410"/>
          <a:stretch/>
        </p:blipFill>
        <p:spPr>
          <a:xfrm>
            <a:off x="5617850" y="2869850"/>
            <a:ext cx="1305600" cy="2957100"/>
          </a:xfrm>
          <a:prstGeom prst="roundRect">
            <a:avLst>
              <a:gd fmla="val 16667" name="adj"/>
            </a:avLst>
          </a:prstGeom>
          <a:noFill/>
          <a:ln>
            <a:noFill/>
          </a:ln>
        </p:spPr>
      </p:pic>
      <p:pic>
        <p:nvPicPr>
          <p:cNvPr id="755" name="Google Shape;755;g1689174e0bc_0_91"/>
          <p:cNvPicPr preferRelativeResize="0"/>
          <p:nvPr/>
        </p:nvPicPr>
        <p:blipFill rotWithShape="1">
          <a:blip r:embed="rId5">
            <a:alphaModFix/>
          </a:blip>
          <a:srcRect b="0" l="81199" r="0" t="0"/>
          <a:stretch/>
        </p:blipFill>
        <p:spPr>
          <a:xfrm>
            <a:off x="7380675" y="3360700"/>
            <a:ext cx="1305600" cy="2941500"/>
          </a:xfrm>
          <a:prstGeom prst="roundRect">
            <a:avLst>
              <a:gd fmla="val 16667" name="adj"/>
            </a:avLst>
          </a:prstGeom>
          <a:noFill/>
          <a:ln>
            <a:noFill/>
          </a:ln>
        </p:spPr>
      </p:pic>
      <p:sp>
        <p:nvSpPr>
          <p:cNvPr id="756" name="Google Shape;756;g1689174e0bc_0_91"/>
          <p:cNvSpPr txBox="1"/>
          <p:nvPr/>
        </p:nvSpPr>
        <p:spPr>
          <a:xfrm>
            <a:off x="7292325" y="1497550"/>
            <a:ext cx="46926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Top 5 sản phẩm có doanh thu cao nhất</a:t>
            </a:r>
            <a:endParaRPr sz="2400">
              <a:solidFill>
                <a:srgbClr val="FF8000"/>
              </a:solidFill>
              <a:latin typeface="Fira Sans Extra Condensed Medium"/>
              <a:ea typeface="Fira Sans Extra Condensed Medium"/>
              <a:cs typeface="Fira Sans Extra Condensed Medium"/>
              <a:sym typeface="Fira Sans Extra Condensed Medium"/>
            </a:endParaRPr>
          </a:p>
        </p:txBody>
      </p:sp>
      <p:grpSp>
        <p:nvGrpSpPr>
          <p:cNvPr id="757" name="Google Shape;757;g1689174e0bc_0_91"/>
          <p:cNvGrpSpPr/>
          <p:nvPr/>
        </p:nvGrpSpPr>
        <p:grpSpPr>
          <a:xfrm>
            <a:off x="6788331" y="1375191"/>
            <a:ext cx="474837" cy="485104"/>
            <a:chOff x="5357662" y="4297637"/>
            <a:chExt cx="287275" cy="326296"/>
          </a:xfrm>
        </p:grpSpPr>
        <p:sp>
          <p:nvSpPr>
            <p:cNvPr id="758" name="Google Shape;758;g1689174e0bc_0_91"/>
            <p:cNvSpPr/>
            <p:nvPr/>
          </p:nvSpPr>
          <p:spPr>
            <a:xfrm>
              <a:off x="5357662" y="4385545"/>
              <a:ext cx="287275" cy="238388"/>
            </a:xfrm>
            <a:custGeom>
              <a:rect b="b" l="l" r="r" t="t"/>
              <a:pathLst>
                <a:path extrusionOk="0" h="7490" w="9026">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1689174e0bc_0_91"/>
            <p:cNvSpPr/>
            <p:nvPr/>
          </p:nvSpPr>
          <p:spPr>
            <a:xfrm>
              <a:off x="5377363" y="4576542"/>
              <a:ext cx="62191" cy="10248"/>
            </a:xfrm>
            <a:custGeom>
              <a:rect b="b" l="l" r="r" t="t"/>
              <a:pathLst>
                <a:path extrusionOk="0" h="322" w="1954">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689174e0bc_0_91"/>
            <p:cNvSpPr/>
            <p:nvPr/>
          </p:nvSpPr>
          <p:spPr>
            <a:xfrm>
              <a:off x="5470204" y="4495827"/>
              <a:ext cx="62191" cy="10630"/>
            </a:xfrm>
            <a:custGeom>
              <a:rect b="b" l="l" r="r" t="t"/>
              <a:pathLst>
                <a:path extrusionOk="0" h="334" w="1954">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1689174e0bc_0_91"/>
            <p:cNvSpPr/>
            <p:nvPr/>
          </p:nvSpPr>
          <p:spPr>
            <a:xfrm>
              <a:off x="5562694" y="4409798"/>
              <a:ext cx="62159" cy="10280"/>
            </a:xfrm>
            <a:custGeom>
              <a:rect b="b" l="l" r="r" t="t"/>
              <a:pathLst>
                <a:path extrusionOk="0" h="323" w="1953">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689174e0bc_0_91"/>
            <p:cNvSpPr/>
            <p:nvPr/>
          </p:nvSpPr>
          <p:spPr>
            <a:xfrm>
              <a:off x="5358043" y="4297637"/>
              <a:ext cx="238388" cy="237624"/>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g1689174e0bc_0_91"/>
          <p:cNvSpPr txBox="1"/>
          <p:nvPr/>
        </p:nvSpPr>
        <p:spPr>
          <a:xfrm>
            <a:off x="9143500" y="2950150"/>
            <a:ext cx="2734800" cy="26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4 trên 5 sản phẩm có doanh thu cao nhất là Iphone của Apple.</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Sản phẩm Samsung Galaxy M12 có doanh số đứng thứ 2 nhưng doanh thu lại xếp thứ 5.</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Do giá của các sản phẩm Iphone cao hơn nhiều lần</a:t>
            </a:r>
            <a:endParaRPr sz="1700">
              <a:solidFill>
                <a:schemeClr val="dk2"/>
              </a:solidFill>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g16a009d3a5e_0_26"/>
          <p:cNvGrpSpPr/>
          <p:nvPr/>
        </p:nvGrpSpPr>
        <p:grpSpPr>
          <a:xfrm>
            <a:off x="6810574" y="1256897"/>
            <a:ext cx="3270235" cy="6453062"/>
            <a:chOff x="6091785" y="1054075"/>
            <a:chExt cx="2466427" cy="5036339"/>
          </a:xfrm>
        </p:grpSpPr>
        <p:sp>
          <p:nvSpPr>
            <p:cNvPr id="127" name="Google Shape;127;g16a009d3a5e_0_26"/>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6a009d3a5e_0_26"/>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6a009d3a5e_0_26"/>
            <p:cNvSpPr/>
            <p:nvPr/>
          </p:nvSpPr>
          <p:spPr>
            <a:xfrm>
              <a:off x="6187601" y="1135209"/>
              <a:ext cx="2274490" cy="4874082"/>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6a009d3a5e_0_26"/>
            <p:cNvSpPr/>
            <p:nvPr/>
          </p:nvSpPr>
          <p:spPr>
            <a:xfrm>
              <a:off x="6705225" y="1054075"/>
              <a:ext cx="1239247"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6a009d3a5e_0_26"/>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6a009d3a5e_0_26"/>
            <p:cNvSpPr/>
            <p:nvPr/>
          </p:nvSpPr>
          <p:spPr>
            <a:xfrm>
              <a:off x="75816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16a009d3a5e_0_26"/>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6a009d3a5e_0_26"/>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16a009d3a5e_0_26"/>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6a009d3a5e_0_26"/>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6a009d3a5e_0_26"/>
            <p:cNvSpPr/>
            <p:nvPr/>
          </p:nvSpPr>
          <p:spPr>
            <a:xfrm>
              <a:off x="6772294" y="2149999"/>
              <a:ext cx="285306" cy="465306"/>
            </a:xfrm>
            <a:custGeom>
              <a:rect b="b" l="l" r="r" t="t"/>
              <a:pathLst>
                <a:path extrusionOk="0" h="1520" w="932">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6a009d3a5e_0_26"/>
            <p:cNvSpPr/>
            <p:nvPr/>
          </p:nvSpPr>
          <p:spPr>
            <a:xfrm>
              <a:off x="7133519" y="2364590"/>
              <a:ext cx="34898" cy="244592"/>
            </a:xfrm>
            <a:custGeom>
              <a:rect b="b" l="l" r="r" t="t"/>
              <a:pathLst>
                <a:path extrusionOk="0" h="799" w="114">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16a009d3a5e_0_26"/>
            <p:cNvSpPr/>
            <p:nvPr/>
          </p:nvSpPr>
          <p:spPr>
            <a:xfrm>
              <a:off x="7229641" y="2154591"/>
              <a:ext cx="307653" cy="454592"/>
            </a:xfrm>
            <a:custGeom>
              <a:rect b="b" l="l" r="r" t="t"/>
              <a:pathLst>
                <a:path extrusionOk="0" h="1485" w="1005">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6a009d3a5e_0_26"/>
            <p:cNvSpPr/>
            <p:nvPr/>
          </p:nvSpPr>
          <p:spPr>
            <a:xfrm>
              <a:off x="7595457" y="2153061"/>
              <a:ext cx="279184" cy="456123"/>
            </a:xfrm>
            <a:custGeom>
              <a:rect b="b" l="l" r="r" t="t"/>
              <a:pathLst>
                <a:path extrusionOk="0" h="1490" w="912">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6a009d3a5e_0_26"/>
            <p:cNvSpPr/>
            <p:nvPr/>
          </p:nvSpPr>
          <p:spPr>
            <a:xfrm>
              <a:off x="7273110" y="1565309"/>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6a009d3a5e_0_26"/>
            <p:cNvSpPr/>
            <p:nvPr/>
          </p:nvSpPr>
          <p:spPr>
            <a:xfrm>
              <a:off x="7251988" y="1640308"/>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6a009d3a5e_0_26"/>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6a009d3a5e_0_26"/>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6a009d3a5e_0_26"/>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6a009d3a5e_0_26"/>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6a009d3a5e_0_26"/>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6a009d3a5e_0_26"/>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6a009d3a5e_0_26"/>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6a009d3a5e_0_26"/>
            <p:cNvSpPr/>
            <p:nvPr/>
          </p:nvSpPr>
          <p:spPr>
            <a:xfrm>
              <a:off x="6216070" y="1162148"/>
              <a:ext cx="1484388" cy="2728776"/>
            </a:xfrm>
            <a:custGeom>
              <a:rect b="b" l="l" r="r" t="t"/>
              <a:pathLst>
                <a:path extrusionOk="0" h="8914" w="4849">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g16a009d3a5e_0_26"/>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Nội dung</a:t>
            </a:r>
            <a:endParaRPr>
              <a:solidFill>
                <a:schemeClr val="dk1"/>
              </a:solidFill>
            </a:endParaRPr>
          </a:p>
        </p:txBody>
      </p:sp>
      <p:grpSp>
        <p:nvGrpSpPr>
          <p:cNvPr id="152" name="Google Shape;152;g16a009d3a5e_0_26"/>
          <p:cNvGrpSpPr/>
          <p:nvPr/>
        </p:nvGrpSpPr>
        <p:grpSpPr>
          <a:xfrm>
            <a:off x="3025265" y="5705666"/>
            <a:ext cx="4458783" cy="819592"/>
            <a:chOff x="3391975" y="3745700"/>
            <a:chExt cx="3030300" cy="609000"/>
          </a:xfrm>
        </p:grpSpPr>
        <p:sp>
          <p:nvSpPr>
            <p:cNvPr id="153" name="Google Shape;153;g16a009d3a5e_0_26"/>
            <p:cNvSpPr/>
            <p:nvPr/>
          </p:nvSpPr>
          <p:spPr>
            <a:xfrm>
              <a:off x="3391975" y="3745700"/>
              <a:ext cx="3030300" cy="609000"/>
            </a:xfrm>
            <a:prstGeom prst="homePlate">
              <a:avLst>
                <a:gd fmla="val 50000" name="adj"/>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6a009d3a5e_0_26"/>
            <p:cNvSpPr txBox="1"/>
            <p:nvPr/>
          </p:nvSpPr>
          <p:spPr>
            <a:xfrm>
              <a:off x="3471281" y="3893296"/>
              <a:ext cx="2145600" cy="3138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DashBoard</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g16a009d3a5e_0_26"/>
          <p:cNvGrpSpPr/>
          <p:nvPr/>
        </p:nvGrpSpPr>
        <p:grpSpPr>
          <a:xfrm>
            <a:off x="2339465" y="1825658"/>
            <a:ext cx="4458783" cy="819592"/>
            <a:chOff x="2925888" y="1589375"/>
            <a:chExt cx="3030300" cy="609000"/>
          </a:xfrm>
        </p:grpSpPr>
        <p:sp>
          <p:nvSpPr>
            <p:cNvPr id="156" name="Google Shape;156;g16a009d3a5e_0_26"/>
            <p:cNvSpPr/>
            <p:nvPr/>
          </p:nvSpPr>
          <p:spPr>
            <a:xfrm>
              <a:off x="2925888" y="1589375"/>
              <a:ext cx="3030300" cy="609000"/>
            </a:xfrm>
            <a:prstGeom prst="homePlate">
              <a:avLst>
                <a:gd fmla="val 50000"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6a009d3a5e_0_26"/>
            <p:cNvSpPr txBox="1"/>
            <p:nvPr/>
          </p:nvSpPr>
          <p:spPr>
            <a:xfrm>
              <a:off x="3005257" y="1736977"/>
              <a:ext cx="2274600" cy="3138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Giới thiệu và xử lý dữ liệu</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58" name="Google Shape;158;g16a009d3a5e_0_26"/>
          <p:cNvGrpSpPr/>
          <p:nvPr/>
        </p:nvGrpSpPr>
        <p:grpSpPr>
          <a:xfrm>
            <a:off x="3025265" y="2792985"/>
            <a:ext cx="4458783" cy="819592"/>
            <a:chOff x="3391975" y="2308150"/>
            <a:chExt cx="3030300" cy="609000"/>
          </a:xfrm>
        </p:grpSpPr>
        <p:sp>
          <p:nvSpPr>
            <p:cNvPr id="159" name="Google Shape;159;g16a009d3a5e_0_26"/>
            <p:cNvSpPr/>
            <p:nvPr/>
          </p:nvSpPr>
          <p:spPr>
            <a:xfrm>
              <a:off x="3391975" y="2308150"/>
              <a:ext cx="3030300" cy="609000"/>
            </a:xfrm>
            <a:prstGeom prst="homePlate">
              <a:avLst>
                <a:gd fmla="val 50000" name="adj"/>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6a009d3a5e_0_26"/>
            <p:cNvSpPr txBox="1"/>
            <p:nvPr/>
          </p:nvSpPr>
          <p:spPr>
            <a:xfrm>
              <a:off x="3471349" y="2455750"/>
              <a:ext cx="2145600" cy="3138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EDA</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1" name="Google Shape;161;g16a009d3a5e_0_26"/>
          <p:cNvGrpSpPr/>
          <p:nvPr/>
        </p:nvGrpSpPr>
        <p:grpSpPr>
          <a:xfrm>
            <a:off x="3025265" y="3760313"/>
            <a:ext cx="4458783" cy="819592"/>
            <a:chOff x="3391975" y="3026925"/>
            <a:chExt cx="3030300" cy="609000"/>
          </a:xfrm>
        </p:grpSpPr>
        <p:sp>
          <p:nvSpPr>
            <p:cNvPr id="162" name="Google Shape;162;g16a009d3a5e_0_26"/>
            <p:cNvSpPr/>
            <p:nvPr/>
          </p:nvSpPr>
          <p:spPr>
            <a:xfrm>
              <a:off x="3391975" y="3026925"/>
              <a:ext cx="3030300" cy="609000"/>
            </a:xfrm>
            <a:prstGeom prst="homePlate">
              <a:avLst>
                <a:gd fmla="val 50000" name="adj"/>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6a009d3a5e_0_26"/>
            <p:cNvSpPr txBox="1"/>
            <p:nvPr/>
          </p:nvSpPr>
          <p:spPr>
            <a:xfrm>
              <a:off x="3471281" y="3174523"/>
              <a:ext cx="2145600" cy="3138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tương quan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4" name="Google Shape;164;g16a009d3a5e_0_26"/>
          <p:cNvGrpSpPr/>
          <p:nvPr/>
        </p:nvGrpSpPr>
        <p:grpSpPr>
          <a:xfrm>
            <a:off x="3025265" y="4727641"/>
            <a:ext cx="4458783" cy="819592"/>
            <a:chOff x="3391975" y="3745700"/>
            <a:chExt cx="3030300" cy="609000"/>
          </a:xfrm>
        </p:grpSpPr>
        <p:sp>
          <p:nvSpPr>
            <p:cNvPr id="165" name="Google Shape;165;g16a009d3a5e_0_26"/>
            <p:cNvSpPr/>
            <p:nvPr/>
          </p:nvSpPr>
          <p:spPr>
            <a:xfrm>
              <a:off x="3391975" y="3745700"/>
              <a:ext cx="3030300" cy="6090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6a009d3a5e_0_26"/>
            <p:cNvSpPr txBox="1"/>
            <p:nvPr/>
          </p:nvSpPr>
          <p:spPr>
            <a:xfrm>
              <a:off x="3471281" y="3893296"/>
              <a:ext cx="2145600" cy="3138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67" name="Google Shape;167;g16a009d3a5e_0_26"/>
          <p:cNvSpPr txBox="1"/>
          <p:nvPr/>
        </p:nvSpPr>
        <p:spPr>
          <a:xfrm>
            <a:off x="7488075" y="3362550"/>
            <a:ext cx="205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Lato Light"/>
                <a:ea typeface="Lato Light"/>
                <a:cs typeface="Lato Light"/>
                <a:sym typeface="Lato Light"/>
              </a:rPr>
              <a:t>Sunday, October 16</a:t>
            </a:r>
            <a:endParaRPr sz="1600">
              <a:solidFill>
                <a:schemeClr val="lt1"/>
              </a:solidFill>
              <a:latin typeface="Lato Light"/>
              <a:ea typeface="Lato Light"/>
              <a:cs typeface="Lato Light"/>
              <a:sym typeface="Lato Light"/>
            </a:endParaRPr>
          </a:p>
        </p:txBody>
      </p:sp>
      <p:pic>
        <p:nvPicPr>
          <p:cNvPr id="168" name="Google Shape;168;g16a009d3a5e_0_26"/>
          <p:cNvPicPr preferRelativeResize="0"/>
          <p:nvPr/>
        </p:nvPicPr>
        <p:blipFill>
          <a:blip r:embed="rId3">
            <a:alphaModFix/>
          </a:blip>
          <a:stretch>
            <a:fillRect/>
          </a:stretch>
        </p:blipFill>
        <p:spPr>
          <a:xfrm>
            <a:off x="7707824" y="4122376"/>
            <a:ext cx="1616424" cy="22963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g1689174e0bc_0_71"/>
          <p:cNvPicPr preferRelativeResize="0"/>
          <p:nvPr/>
        </p:nvPicPr>
        <p:blipFill>
          <a:blip r:embed="rId3">
            <a:alphaModFix/>
          </a:blip>
          <a:stretch>
            <a:fillRect/>
          </a:stretch>
        </p:blipFill>
        <p:spPr>
          <a:xfrm>
            <a:off x="975475" y="2336133"/>
            <a:ext cx="4923751" cy="3730100"/>
          </a:xfrm>
          <a:prstGeom prst="rect">
            <a:avLst/>
          </a:prstGeom>
          <a:noFill/>
          <a:ln>
            <a:noFill/>
          </a:ln>
        </p:spPr>
      </p:pic>
      <p:sp>
        <p:nvSpPr>
          <p:cNvPr id="769" name="Google Shape;769;g1689174e0bc_0_71"/>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770" name="Google Shape;770;g1689174e0bc_0_71"/>
          <p:cNvPicPr preferRelativeResize="0"/>
          <p:nvPr/>
        </p:nvPicPr>
        <p:blipFill>
          <a:blip r:embed="rId4">
            <a:alphaModFix/>
          </a:blip>
          <a:stretch>
            <a:fillRect/>
          </a:stretch>
        </p:blipFill>
        <p:spPr>
          <a:xfrm>
            <a:off x="554151" y="328375"/>
            <a:ext cx="644325" cy="915351"/>
          </a:xfrm>
          <a:prstGeom prst="rect">
            <a:avLst/>
          </a:prstGeom>
          <a:noFill/>
          <a:ln>
            <a:noFill/>
          </a:ln>
        </p:spPr>
      </p:pic>
      <p:sp>
        <p:nvSpPr>
          <p:cNvPr id="771" name="Google Shape;771;g1689174e0bc_0_71"/>
          <p:cNvSpPr txBox="1"/>
          <p:nvPr/>
        </p:nvSpPr>
        <p:spPr>
          <a:xfrm>
            <a:off x="1129875" y="1556825"/>
            <a:ext cx="88707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Số lần đánh giá của 1 sản phẩm và số lượng bình luận đánh giá 5,4,3,2,1 sao</a:t>
            </a:r>
            <a:endParaRPr sz="2400">
              <a:solidFill>
                <a:srgbClr val="FF8000"/>
              </a:solidFill>
              <a:latin typeface="Fira Sans Extra Condensed Medium"/>
              <a:ea typeface="Fira Sans Extra Condensed Medium"/>
              <a:cs typeface="Fira Sans Extra Condensed Medium"/>
              <a:sym typeface="Fira Sans Extra Condensed Medium"/>
            </a:endParaRPr>
          </a:p>
        </p:txBody>
      </p:sp>
      <p:grpSp>
        <p:nvGrpSpPr>
          <p:cNvPr id="772" name="Google Shape;772;g1689174e0bc_0_71"/>
          <p:cNvGrpSpPr/>
          <p:nvPr/>
        </p:nvGrpSpPr>
        <p:grpSpPr>
          <a:xfrm>
            <a:off x="588462" y="1385527"/>
            <a:ext cx="575709" cy="545375"/>
            <a:chOff x="1749728" y="2894777"/>
            <a:chExt cx="386927" cy="363438"/>
          </a:xfrm>
        </p:grpSpPr>
        <p:sp>
          <p:nvSpPr>
            <p:cNvPr id="773" name="Google Shape;773;g1689174e0bc_0_71"/>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689174e0bc_0_71"/>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1689174e0bc_0_71"/>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689174e0bc_0_71"/>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1689174e0bc_0_71"/>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1689174e0bc_0_71"/>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1689174e0bc_0_71"/>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0" name="Google Shape;780;g1689174e0bc_0_71"/>
          <p:cNvPicPr preferRelativeResize="0"/>
          <p:nvPr/>
        </p:nvPicPr>
        <p:blipFill>
          <a:blip r:embed="rId5">
            <a:alphaModFix/>
          </a:blip>
          <a:stretch>
            <a:fillRect/>
          </a:stretch>
        </p:blipFill>
        <p:spPr>
          <a:xfrm>
            <a:off x="6957125" y="2336125"/>
            <a:ext cx="4295300" cy="429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g1689174e0bc_0_107"/>
          <p:cNvPicPr preferRelativeResize="0"/>
          <p:nvPr/>
        </p:nvPicPr>
        <p:blipFill>
          <a:blip r:embed="rId3">
            <a:alphaModFix/>
          </a:blip>
          <a:stretch>
            <a:fillRect/>
          </a:stretch>
        </p:blipFill>
        <p:spPr>
          <a:xfrm>
            <a:off x="434300" y="2641050"/>
            <a:ext cx="5144977" cy="3131725"/>
          </a:xfrm>
          <a:prstGeom prst="rect">
            <a:avLst/>
          </a:prstGeom>
          <a:noFill/>
          <a:ln>
            <a:noFill/>
          </a:ln>
        </p:spPr>
      </p:pic>
      <p:sp>
        <p:nvSpPr>
          <p:cNvPr id="786" name="Google Shape;786;g1689174e0bc_0_107"/>
          <p:cNvSpPr txBox="1"/>
          <p:nvPr>
            <p:ph type="title"/>
          </p:nvPr>
        </p:nvSpPr>
        <p:spPr>
          <a:xfrm>
            <a:off x="1358275" y="359600"/>
            <a:ext cx="10393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 EDA</a:t>
            </a:r>
            <a:endParaRPr>
              <a:solidFill>
                <a:srgbClr val="FD6803"/>
              </a:solidFill>
            </a:endParaRPr>
          </a:p>
        </p:txBody>
      </p:sp>
      <p:pic>
        <p:nvPicPr>
          <p:cNvPr id="787" name="Google Shape;787;g1689174e0bc_0_107"/>
          <p:cNvPicPr preferRelativeResize="0"/>
          <p:nvPr/>
        </p:nvPicPr>
        <p:blipFill>
          <a:blip r:embed="rId4">
            <a:alphaModFix/>
          </a:blip>
          <a:stretch>
            <a:fillRect/>
          </a:stretch>
        </p:blipFill>
        <p:spPr>
          <a:xfrm>
            <a:off x="554151" y="328375"/>
            <a:ext cx="644325" cy="915351"/>
          </a:xfrm>
          <a:prstGeom prst="rect">
            <a:avLst/>
          </a:prstGeom>
          <a:noFill/>
          <a:ln>
            <a:noFill/>
          </a:ln>
        </p:spPr>
      </p:pic>
      <p:sp>
        <p:nvSpPr>
          <p:cNvPr id="788" name="Google Shape;788;g1689174e0bc_0_107"/>
          <p:cNvSpPr txBox="1"/>
          <p:nvPr/>
        </p:nvSpPr>
        <p:spPr>
          <a:xfrm>
            <a:off x="1129875" y="1556825"/>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000"/>
                </a:solidFill>
                <a:latin typeface="Fira Sans Extra Condensed Medium"/>
                <a:ea typeface="Fira Sans Extra Condensed Medium"/>
                <a:cs typeface="Fira Sans Extra Condensed Medium"/>
                <a:sym typeface="Fira Sans Extra Condensed Medium"/>
              </a:rPr>
              <a:t>Số sản phẩm trong 1 đơn hàng và top 5 khách hàng mua nhiều nhất</a:t>
            </a:r>
            <a:endParaRPr sz="2400">
              <a:solidFill>
                <a:srgbClr val="FF8000"/>
              </a:solidFill>
              <a:latin typeface="Fira Sans Extra Condensed Medium"/>
              <a:ea typeface="Fira Sans Extra Condensed Medium"/>
              <a:cs typeface="Fira Sans Extra Condensed Medium"/>
              <a:sym typeface="Fira Sans Extra Condensed Medium"/>
            </a:endParaRPr>
          </a:p>
        </p:txBody>
      </p:sp>
      <p:pic>
        <p:nvPicPr>
          <p:cNvPr id="789" name="Google Shape;789;g1689174e0bc_0_107"/>
          <p:cNvPicPr preferRelativeResize="0"/>
          <p:nvPr/>
        </p:nvPicPr>
        <p:blipFill>
          <a:blip r:embed="rId5">
            <a:alphaModFix/>
          </a:blip>
          <a:stretch>
            <a:fillRect/>
          </a:stretch>
        </p:blipFill>
        <p:spPr>
          <a:xfrm>
            <a:off x="5719625" y="2555375"/>
            <a:ext cx="6032151" cy="3463700"/>
          </a:xfrm>
          <a:prstGeom prst="rect">
            <a:avLst/>
          </a:prstGeom>
          <a:noFill/>
          <a:ln>
            <a:noFill/>
          </a:ln>
        </p:spPr>
      </p:pic>
      <p:grpSp>
        <p:nvGrpSpPr>
          <p:cNvPr id="790" name="Google Shape;790;g1689174e0bc_0_107"/>
          <p:cNvGrpSpPr/>
          <p:nvPr/>
        </p:nvGrpSpPr>
        <p:grpSpPr>
          <a:xfrm>
            <a:off x="588446" y="1446241"/>
            <a:ext cx="575733" cy="534962"/>
            <a:chOff x="1952836" y="2774422"/>
            <a:chExt cx="372835" cy="342573"/>
          </a:xfrm>
        </p:grpSpPr>
        <p:sp>
          <p:nvSpPr>
            <p:cNvPr id="791" name="Google Shape;791;g1689174e0bc_0_107"/>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1689174e0bc_0_107"/>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1689174e0bc_0_107"/>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grpSp>
        <p:nvGrpSpPr>
          <p:cNvPr id="798" name="Google Shape;798;g16a009d3a5e_0_222"/>
          <p:cNvGrpSpPr/>
          <p:nvPr/>
        </p:nvGrpSpPr>
        <p:grpSpPr>
          <a:xfrm>
            <a:off x="6810574" y="1256897"/>
            <a:ext cx="3270235" cy="6453062"/>
            <a:chOff x="6091785" y="1054075"/>
            <a:chExt cx="2466427" cy="5036339"/>
          </a:xfrm>
        </p:grpSpPr>
        <p:sp>
          <p:nvSpPr>
            <p:cNvPr id="799" name="Google Shape;799;g16a009d3a5e_0_222"/>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16a009d3a5e_0_222"/>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16a009d3a5e_0_222"/>
            <p:cNvSpPr/>
            <p:nvPr/>
          </p:nvSpPr>
          <p:spPr>
            <a:xfrm>
              <a:off x="6187601" y="1135209"/>
              <a:ext cx="2274490" cy="4874082"/>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16a009d3a5e_0_222"/>
            <p:cNvSpPr/>
            <p:nvPr/>
          </p:nvSpPr>
          <p:spPr>
            <a:xfrm>
              <a:off x="6705225" y="1054075"/>
              <a:ext cx="1239247"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16a009d3a5e_0_222"/>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16a009d3a5e_0_222"/>
            <p:cNvSpPr/>
            <p:nvPr/>
          </p:nvSpPr>
          <p:spPr>
            <a:xfrm>
              <a:off x="75816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6a009d3a5e_0_222"/>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16a009d3a5e_0_222"/>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6a009d3a5e_0_222"/>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16a009d3a5e_0_222"/>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16a009d3a5e_0_222"/>
            <p:cNvSpPr/>
            <p:nvPr/>
          </p:nvSpPr>
          <p:spPr>
            <a:xfrm>
              <a:off x="6772294" y="2149999"/>
              <a:ext cx="285306" cy="465306"/>
            </a:xfrm>
            <a:custGeom>
              <a:rect b="b" l="l" r="r" t="t"/>
              <a:pathLst>
                <a:path extrusionOk="0" h="1520" w="932">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16a009d3a5e_0_222"/>
            <p:cNvSpPr/>
            <p:nvPr/>
          </p:nvSpPr>
          <p:spPr>
            <a:xfrm>
              <a:off x="7133519" y="2364590"/>
              <a:ext cx="34898" cy="244592"/>
            </a:xfrm>
            <a:custGeom>
              <a:rect b="b" l="l" r="r" t="t"/>
              <a:pathLst>
                <a:path extrusionOk="0" h="799" w="114">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16a009d3a5e_0_222"/>
            <p:cNvSpPr/>
            <p:nvPr/>
          </p:nvSpPr>
          <p:spPr>
            <a:xfrm>
              <a:off x="7229641" y="2154591"/>
              <a:ext cx="307653" cy="454592"/>
            </a:xfrm>
            <a:custGeom>
              <a:rect b="b" l="l" r="r" t="t"/>
              <a:pathLst>
                <a:path extrusionOk="0" h="1485" w="1005">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16a009d3a5e_0_222"/>
            <p:cNvSpPr/>
            <p:nvPr/>
          </p:nvSpPr>
          <p:spPr>
            <a:xfrm>
              <a:off x="7595457" y="2153061"/>
              <a:ext cx="279184" cy="456123"/>
            </a:xfrm>
            <a:custGeom>
              <a:rect b="b" l="l" r="r" t="t"/>
              <a:pathLst>
                <a:path extrusionOk="0" h="1490" w="912">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16a009d3a5e_0_222"/>
            <p:cNvSpPr/>
            <p:nvPr/>
          </p:nvSpPr>
          <p:spPr>
            <a:xfrm>
              <a:off x="7273110" y="1565309"/>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16a009d3a5e_0_222"/>
            <p:cNvSpPr/>
            <p:nvPr/>
          </p:nvSpPr>
          <p:spPr>
            <a:xfrm>
              <a:off x="7251988" y="1640308"/>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16a009d3a5e_0_222"/>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16a009d3a5e_0_222"/>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16a009d3a5e_0_222"/>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16a009d3a5e_0_222"/>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16a009d3a5e_0_222"/>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16a009d3a5e_0_222"/>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16a009d3a5e_0_222"/>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16a009d3a5e_0_222"/>
            <p:cNvSpPr/>
            <p:nvPr/>
          </p:nvSpPr>
          <p:spPr>
            <a:xfrm>
              <a:off x="6216070" y="1162148"/>
              <a:ext cx="1484388" cy="2728776"/>
            </a:xfrm>
            <a:custGeom>
              <a:rect b="b" l="l" r="r" t="t"/>
              <a:pathLst>
                <a:path extrusionOk="0" h="8914" w="4849">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g16a009d3a5e_0_222"/>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Nội dung</a:t>
            </a:r>
            <a:endParaRPr>
              <a:solidFill>
                <a:schemeClr val="dk1"/>
              </a:solidFill>
            </a:endParaRPr>
          </a:p>
        </p:txBody>
      </p:sp>
      <p:grpSp>
        <p:nvGrpSpPr>
          <p:cNvPr id="824" name="Google Shape;824;g16a009d3a5e_0_222"/>
          <p:cNvGrpSpPr/>
          <p:nvPr/>
        </p:nvGrpSpPr>
        <p:grpSpPr>
          <a:xfrm>
            <a:off x="3025265" y="5705666"/>
            <a:ext cx="4458783" cy="819592"/>
            <a:chOff x="3391975" y="3745700"/>
            <a:chExt cx="3030300" cy="609000"/>
          </a:xfrm>
        </p:grpSpPr>
        <p:sp>
          <p:nvSpPr>
            <p:cNvPr id="825" name="Google Shape;825;g16a009d3a5e_0_222"/>
            <p:cNvSpPr/>
            <p:nvPr/>
          </p:nvSpPr>
          <p:spPr>
            <a:xfrm>
              <a:off x="3391975" y="3745700"/>
              <a:ext cx="3030300" cy="609000"/>
            </a:xfrm>
            <a:prstGeom prst="homePlate">
              <a:avLst>
                <a:gd fmla="val 50000" name="adj"/>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16a009d3a5e_0_222"/>
            <p:cNvSpPr txBox="1"/>
            <p:nvPr/>
          </p:nvSpPr>
          <p:spPr>
            <a:xfrm>
              <a:off x="3471281" y="3893296"/>
              <a:ext cx="2145600" cy="3138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DashBoard</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827" name="Google Shape;827;g16a009d3a5e_0_222"/>
          <p:cNvGrpSpPr/>
          <p:nvPr/>
        </p:nvGrpSpPr>
        <p:grpSpPr>
          <a:xfrm>
            <a:off x="2339465" y="1825658"/>
            <a:ext cx="4458783" cy="819592"/>
            <a:chOff x="2925888" y="1589375"/>
            <a:chExt cx="3030300" cy="609000"/>
          </a:xfrm>
        </p:grpSpPr>
        <p:sp>
          <p:nvSpPr>
            <p:cNvPr id="828" name="Google Shape;828;g16a009d3a5e_0_222"/>
            <p:cNvSpPr/>
            <p:nvPr/>
          </p:nvSpPr>
          <p:spPr>
            <a:xfrm>
              <a:off x="2925888" y="1589375"/>
              <a:ext cx="3030300" cy="609000"/>
            </a:xfrm>
            <a:prstGeom prst="homePlate">
              <a:avLst>
                <a:gd fmla="val 50000"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16a009d3a5e_0_222"/>
            <p:cNvSpPr txBox="1"/>
            <p:nvPr/>
          </p:nvSpPr>
          <p:spPr>
            <a:xfrm>
              <a:off x="3005257" y="1736977"/>
              <a:ext cx="2274600" cy="3138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Giới thiệu và xử lý dữ liệu</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830" name="Google Shape;830;g16a009d3a5e_0_222"/>
          <p:cNvGrpSpPr/>
          <p:nvPr/>
        </p:nvGrpSpPr>
        <p:grpSpPr>
          <a:xfrm>
            <a:off x="2339465" y="2792985"/>
            <a:ext cx="4458783" cy="819592"/>
            <a:chOff x="2925888" y="2308150"/>
            <a:chExt cx="3030300" cy="609000"/>
          </a:xfrm>
        </p:grpSpPr>
        <p:sp>
          <p:nvSpPr>
            <p:cNvPr id="831" name="Google Shape;831;g16a009d3a5e_0_222"/>
            <p:cNvSpPr/>
            <p:nvPr/>
          </p:nvSpPr>
          <p:spPr>
            <a:xfrm>
              <a:off x="2925888" y="2308150"/>
              <a:ext cx="3030300" cy="609000"/>
            </a:xfrm>
            <a:prstGeom prst="homePlate">
              <a:avLst>
                <a:gd fmla="val 50000" name="adj"/>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16a009d3a5e_0_222"/>
            <p:cNvSpPr txBox="1"/>
            <p:nvPr/>
          </p:nvSpPr>
          <p:spPr>
            <a:xfrm>
              <a:off x="3005262" y="2455750"/>
              <a:ext cx="2145600" cy="3138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EDA</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833" name="Google Shape;833;g16a009d3a5e_0_222"/>
          <p:cNvGrpSpPr/>
          <p:nvPr/>
        </p:nvGrpSpPr>
        <p:grpSpPr>
          <a:xfrm>
            <a:off x="2339465" y="3760313"/>
            <a:ext cx="4458783" cy="819592"/>
            <a:chOff x="2925888" y="3026925"/>
            <a:chExt cx="3030300" cy="609000"/>
          </a:xfrm>
        </p:grpSpPr>
        <p:sp>
          <p:nvSpPr>
            <p:cNvPr id="834" name="Google Shape;834;g16a009d3a5e_0_222"/>
            <p:cNvSpPr/>
            <p:nvPr/>
          </p:nvSpPr>
          <p:spPr>
            <a:xfrm>
              <a:off x="2925888" y="3026925"/>
              <a:ext cx="3030300" cy="609000"/>
            </a:xfrm>
            <a:prstGeom prst="homePlate">
              <a:avLst>
                <a:gd fmla="val 50000" name="adj"/>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16a009d3a5e_0_222"/>
            <p:cNvSpPr txBox="1"/>
            <p:nvPr/>
          </p:nvSpPr>
          <p:spPr>
            <a:xfrm>
              <a:off x="3005194" y="3174523"/>
              <a:ext cx="2145600" cy="3138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tương quan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836" name="Google Shape;836;g16a009d3a5e_0_222"/>
          <p:cNvGrpSpPr/>
          <p:nvPr/>
        </p:nvGrpSpPr>
        <p:grpSpPr>
          <a:xfrm>
            <a:off x="3025265" y="4727641"/>
            <a:ext cx="4458783" cy="819592"/>
            <a:chOff x="3391975" y="3745700"/>
            <a:chExt cx="3030300" cy="609000"/>
          </a:xfrm>
        </p:grpSpPr>
        <p:sp>
          <p:nvSpPr>
            <p:cNvPr id="837" name="Google Shape;837;g16a009d3a5e_0_222"/>
            <p:cNvSpPr/>
            <p:nvPr/>
          </p:nvSpPr>
          <p:spPr>
            <a:xfrm>
              <a:off x="3391975" y="3745700"/>
              <a:ext cx="3030300" cy="6090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16a009d3a5e_0_222"/>
            <p:cNvSpPr txBox="1"/>
            <p:nvPr/>
          </p:nvSpPr>
          <p:spPr>
            <a:xfrm>
              <a:off x="3471281" y="3893296"/>
              <a:ext cx="2145600" cy="3138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839" name="Google Shape;839;g16a009d3a5e_0_222"/>
          <p:cNvSpPr txBox="1"/>
          <p:nvPr/>
        </p:nvSpPr>
        <p:spPr>
          <a:xfrm>
            <a:off x="7488075" y="3362550"/>
            <a:ext cx="205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Lato Light"/>
                <a:ea typeface="Lato Light"/>
                <a:cs typeface="Lato Light"/>
                <a:sym typeface="Lato Light"/>
              </a:rPr>
              <a:t>Sunday, October 16</a:t>
            </a:r>
            <a:endParaRPr sz="1600">
              <a:solidFill>
                <a:schemeClr val="lt1"/>
              </a:solidFill>
              <a:latin typeface="Lato Light"/>
              <a:ea typeface="Lato Light"/>
              <a:cs typeface="Lato Light"/>
              <a:sym typeface="Lato Light"/>
            </a:endParaRPr>
          </a:p>
        </p:txBody>
      </p:sp>
      <p:pic>
        <p:nvPicPr>
          <p:cNvPr id="840" name="Google Shape;840;g16a009d3a5e_0_222"/>
          <p:cNvPicPr preferRelativeResize="0"/>
          <p:nvPr/>
        </p:nvPicPr>
        <p:blipFill>
          <a:blip r:embed="rId3">
            <a:alphaModFix/>
          </a:blip>
          <a:stretch>
            <a:fillRect/>
          </a:stretch>
        </p:blipFill>
        <p:spPr>
          <a:xfrm>
            <a:off x="7707824" y="4122376"/>
            <a:ext cx="1616424" cy="22963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166c39664c7_1_196"/>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grpSp>
        <p:nvGrpSpPr>
          <p:cNvPr id="846" name="Google Shape;846;g166c39664c7_1_196"/>
          <p:cNvGrpSpPr/>
          <p:nvPr/>
        </p:nvGrpSpPr>
        <p:grpSpPr>
          <a:xfrm>
            <a:off x="2835420" y="1772306"/>
            <a:ext cx="9301381" cy="5076062"/>
            <a:chOff x="756440" y="2044424"/>
            <a:chExt cx="6952744" cy="3811144"/>
          </a:xfrm>
        </p:grpSpPr>
        <p:sp>
          <p:nvSpPr>
            <p:cNvPr id="847" name="Google Shape;847;g166c39664c7_1_196"/>
            <p:cNvSpPr/>
            <p:nvPr/>
          </p:nvSpPr>
          <p:spPr>
            <a:xfrm rot="5400000">
              <a:off x="2327241" y="473624"/>
              <a:ext cx="3811144" cy="6952744"/>
            </a:xfrm>
            <a:custGeom>
              <a:rect b="b" l="l" r="r" t="t"/>
              <a:pathLst>
                <a:path extrusionOk="0" h="33200" w="18199">
                  <a:moveTo>
                    <a:pt x="2253" y="0"/>
                  </a:moveTo>
                  <a:cubicBezTo>
                    <a:pt x="1009" y="0"/>
                    <a:pt x="0" y="999"/>
                    <a:pt x="0" y="2238"/>
                  </a:cubicBezTo>
                  <a:lnTo>
                    <a:pt x="0" y="30962"/>
                  </a:lnTo>
                  <a:cubicBezTo>
                    <a:pt x="0" y="32196"/>
                    <a:pt x="1009" y="33200"/>
                    <a:pt x="2253" y="33200"/>
                  </a:cubicBezTo>
                  <a:lnTo>
                    <a:pt x="15946" y="33200"/>
                  </a:lnTo>
                  <a:cubicBezTo>
                    <a:pt x="17190" y="33200"/>
                    <a:pt x="18199" y="32196"/>
                    <a:pt x="18199" y="30962"/>
                  </a:cubicBezTo>
                  <a:lnTo>
                    <a:pt x="18199" y="2238"/>
                  </a:lnTo>
                  <a:cubicBezTo>
                    <a:pt x="18199" y="999"/>
                    <a:pt x="17190" y="0"/>
                    <a:pt x="1594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g166c39664c7_1_196"/>
            <p:cNvSpPr/>
            <p:nvPr/>
          </p:nvSpPr>
          <p:spPr>
            <a:xfrm rot="5400000">
              <a:off x="6797703" y="3911470"/>
              <a:ext cx="1262772" cy="78114"/>
            </a:xfrm>
            <a:custGeom>
              <a:rect b="b" l="l" r="r" t="t"/>
              <a:pathLst>
                <a:path extrusionOk="0" h="373" w="6030">
                  <a:moveTo>
                    <a:pt x="113" y="0"/>
                  </a:moveTo>
                  <a:cubicBezTo>
                    <a:pt x="50" y="0"/>
                    <a:pt x="1" y="54"/>
                    <a:pt x="1" y="118"/>
                  </a:cubicBezTo>
                  <a:lnTo>
                    <a:pt x="1" y="255"/>
                  </a:lnTo>
                  <a:cubicBezTo>
                    <a:pt x="1" y="318"/>
                    <a:pt x="50" y="372"/>
                    <a:pt x="113" y="372"/>
                  </a:cubicBezTo>
                  <a:lnTo>
                    <a:pt x="5912" y="372"/>
                  </a:lnTo>
                  <a:cubicBezTo>
                    <a:pt x="5975" y="372"/>
                    <a:pt x="6029" y="318"/>
                    <a:pt x="6029" y="255"/>
                  </a:cubicBezTo>
                  <a:lnTo>
                    <a:pt x="6029" y="118"/>
                  </a:lnTo>
                  <a:cubicBezTo>
                    <a:pt x="6029" y="54"/>
                    <a:pt x="5975" y="0"/>
                    <a:pt x="591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166c39664c7_1_196"/>
            <p:cNvSpPr/>
            <p:nvPr/>
          </p:nvSpPr>
          <p:spPr>
            <a:xfrm rot="5400000">
              <a:off x="7352547" y="4696050"/>
              <a:ext cx="154129" cy="154971"/>
            </a:xfrm>
            <a:custGeom>
              <a:rect b="b" l="l" r="r" t="t"/>
              <a:pathLst>
                <a:path extrusionOk="0" h="740" w="736">
                  <a:moveTo>
                    <a:pt x="368" y="0"/>
                  </a:moveTo>
                  <a:cubicBezTo>
                    <a:pt x="162" y="0"/>
                    <a:pt x="1" y="167"/>
                    <a:pt x="1" y="372"/>
                  </a:cubicBezTo>
                  <a:cubicBezTo>
                    <a:pt x="1" y="573"/>
                    <a:pt x="162" y="740"/>
                    <a:pt x="368" y="740"/>
                  </a:cubicBezTo>
                  <a:cubicBezTo>
                    <a:pt x="569" y="740"/>
                    <a:pt x="735" y="573"/>
                    <a:pt x="735" y="372"/>
                  </a:cubicBezTo>
                  <a:cubicBezTo>
                    <a:pt x="735" y="167"/>
                    <a:pt x="569" y="0"/>
                    <a:pt x="368" y="0"/>
                  </a:cubicBezTo>
                  <a:close/>
                </a:path>
              </a:pathLst>
            </a:cu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166c39664c7_1_196"/>
            <p:cNvSpPr/>
            <p:nvPr/>
          </p:nvSpPr>
          <p:spPr>
            <a:xfrm rot="5400000">
              <a:off x="886700" y="3666869"/>
              <a:ext cx="556206" cy="556010"/>
            </a:xfrm>
            <a:custGeom>
              <a:rect b="b" l="l" r="r" t="t"/>
              <a:pathLst>
                <a:path extrusionOk="0" h="2655" w="2656">
                  <a:moveTo>
                    <a:pt x="1328" y="0"/>
                  </a:moveTo>
                  <a:cubicBezTo>
                    <a:pt x="593" y="0"/>
                    <a:pt x="1" y="593"/>
                    <a:pt x="1" y="1328"/>
                  </a:cubicBezTo>
                  <a:cubicBezTo>
                    <a:pt x="1" y="2057"/>
                    <a:pt x="593" y="2655"/>
                    <a:pt x="1328" y="2655"/>
                  </a:cubicBezTo>
                  <a:cubicBezTo>
                    <a:pt x="2063" y="2655"/>
                    <a:pt x="2655" y="2057"/>
                    <a:pt x="2655" y="1328"/>
                  </a:cubicBezTo>
                  <a:cubicBezTo>
                    <a:pt x="2655" y="593"/>
                    <a:pt x="2063" y="0"/>
                    <a:pt x="13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166c39664c7_1_196"/>
            <p:cNvSpPr/>
            <p:nvPr/>
          </p:nvSpPr>
          <p:spPr>
            <a:xfrm rot="5400000">
              <a:off x="1065124" y="3841317"/>
              <a:ext cx="200201" cy="206279"/>
            </a:xfrm>
            <a:custGeom>
              <a:rect b="b" l="l" r="r" t="t"/>
              <a:pathLst>
                <a:path extrusionOk="0" fill="none" h="985" w="956">
                  <a:moveTo>
                    <a:pt x="955" y="896"/>
                  </a:moveTo>
                  <a:cubicBezTo>
                    <a:pt x="955" y="945"/>
                    <a:pt x="916" y="984"/>
                    <a:pt x="867" y="984"/>
                  </a:cubicBezTo>
                  <a:lnTo>
                    <a:pt x="93" y="984"/>
                  </a:lnTo>
                  <a:cubicBezTo>
                    <a:pt x="39" y="984"/>
                    <a:pt x="0" y="945"/>
                    <a:pt x="0" y="896"/>
                  </a:cubicBezTo>
                  <a:lnTo>
                    <a:pt x="0" y="88"/>
                  </a:lnTo>
                  <a:cubicBezTo>
                    <a:pt x="0" y="39"/>
                    <a:pt x="39" y="0"/>
                    <a:pt x="93" y="0"/>
                  </a:cubicBezTo>
                  <a:lnTo>
                    <a:pt x="867" y="0"/>
                  </a:lnTo>
                  <a:cubicBezTo>
                    <a:pt x="916" y="0"/>
                    <a:pt x="955" y="39"/>
                    <a:pt x="955" y="88"/>
                  </a:cubicBezTo>
                  <a:close/>
                </a:path>
              </a:pathLst>
            </a:custGeom>
            <a:noFill/>
            <a:ln cap="flat" cmpd="sng" w="3550">
              <a:solidFill>
                <a:srgbClr val="C1BDBD"/>
              </a:solidFill>
              <a:prstDash val="solid"/>
              <a:miter lim="48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166c39664c7_1_196"/>
            <p:cNvSpPr/>
            <p:nvPr/>
          </p:nvSpPr>
          <p:spPr>
            <a:xfrm rot="5400000">
              <a:off x="2629726" y="1316259"/>
              <a:ext cx="3354300" cy="522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3" name="Google Shape;853;g166c39664c7_1_196"/>
          <p:cNvPicPr preferRelativeResize="0"/>
          <p:nvPr/>
        </p:nvPicPr>
        <p:blipFill>
          <a:blip r:embed="rId3">
            <a:alphaModFix/>
          </a:blip>
          <a:stretch>
            <a:fillRect/>
          </a:stretch>
        </p:blipFill>
        <p:spPr>
          <a:xfrm>
            <a:off x="472325" y="293680"/>
            <a:ext cx="1391976" cy="730701"/>
          </a:xfrm>
          <a:prstGeom prst="rect">
            <a:avLst/>
          </a:prstGeom>
          <a:noFill/>
          <a:ln>
            <a:noFill/>
          </a:ln>
        </p:spPr>
      </p:pic>
      <p:sp>
        <p:nvSpPr>
          <p:cNvPr id="854" name="Google Shape;854;g166c39664c7_1_196"/>
          <p:cNvSpPr txBox="1"/>
          <p:nvPr/>
        </p:nvSpPr>
        <p:spPr>
          <a:xfrm>
            <a:off x="1196475" y="12734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Mối tương quan</a:t>
            </a:r>
            <a:endParaRPr sz="2400">
              <a:solidFill>
                <a:srgbClr val="FF7300"/>
              </a:solidFill>
              <a:latin typeface="Fira Sans Extra Condensed Medium"/>
              <a:ea typeface="Fira Sans Extra Condensed Medium"/>
              <a:cs typeface="Fira Sans Extra Condensed Medium"/>
              <a:sym typeface="Fira Sans Extra Condensed Medium"/>
            </a:endParaRPr>
          </a:p>
        </p:txBody>
      </p:sp>
      <p:grpSp>
        <p:nvGrpSpPr>
          <p:cNvPr id="855" name="Google Shape;855;g166c39664c7_1_196"/>
          <p:cNvGrpSpPr/>
          <p:nvPr/>
        </p:nvGrpSpPr>
        <p:grpSpPr>
          <a:xfrm>
            <a:off x="472325" y="1176276"/>
            <a:ext cx="724163" cy="508134"/>
            <a:chOff x="2611458" y="3816374"/>
            <a:chExt cx="426329" cy="332375"/>
          </a:xfrm>
        </p:grpSpPr>
        <p:sp>
          <p:nvSpPr>
            <p:cNvPr id="856" name="Google Shape;856;g166c39664c7_1_196"/>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166c39664c7_1_196"/>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166c39664c7_1_196"/>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166c39664c7_1_196"/>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166c39664c7_1_196"/>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166c39664c7_1_196"/>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166c39664c7_1_196"/>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166c39664c7_1_196"/>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g166c39664c7_1_196"/>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166c39664c7_1_196"/>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6" name="Google Shape;866;g166c39664c7_1_196"/>
          <p:cNvPicPr preferRelativeResize="0"/>
          <p:nvPr/>
        </p:nvPicPr>
        <p:blipFill rotWithShape="1">
          <a:blip r:embed="rId4">
            <a:alphaModFix/>
          </a:blip>
          <a:srcRect b="695" l="0" r="0" t="0"/>
          <a:stretch/>
        </p:blipFill>
        <p:spPr>
          <a:xfrm>
            <a:off x="4914500" y="2074325"/>
            <a:ext cx="5143225" cy="4440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1689174e0bc_0_122"/>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pic>
        <p:nvPicPr>
          <p:cNvPr id="872" name="Google Shape;872;g1689174e0bc_0_122"/>
          <p:cNvPicPr preferRelativeResize="0"/>
          <p:nvPr/>
        </p:nvPicPr>
        <p:blipFill>
          <a:blip r:embed="rId3">
            <a:alphaModFix/>
          </a:blip>
          <a:stretch>
            <a:fillRect/>
          </a:stretch>
        </p:blipFill>
        <p:spPr>
          <a:xfrm>
            <a:off x="472325" y="293680"/>
            <a:ext cx="1391976" cy="730701"/>
          </a:xfrm>
          <a:prstGeom prst="rect">
            <a:avLst/>
          </a:prstGeom>
          <a:noFill/>
          <a:ln>
            <a:noFill/>
          </a:ln>
        </p:spPr>
      </p:pic>
      <p:pic>
        <p:nvPicPr>
          <p:cNvPr id="873" name="Google Shape;873;g1689174e0bc_0_122"/>
          <p:cNvPicPr preferRelativeResize="0"/>
          <p:nvPr/>
        </p:nvPicPr>
        <p:blipFill>
          <a:blip r:embed="rId4">
            <a:alphaModFix/>
          </a:blip>
          <a:stretch>
            <a:fillRect/>
          </a:stretch>
        </p:blipFill>
        <p:spPr>
          <a:xfrm>
            <a:off x="2318500" y="1641750"/>
            <a:ext cx="7344702" cy="5180125"/>
          </a:xfrm>
          <a:prstGeom prst="rect">
            <a:avLst/>
          </a:prstGeom>
          <a:noFill/>
          <a:ln>
            <a:noFill/>
          </a:ln>
        </p:spPr>
      </p:pic>
      <p:sp>
        <p:nvSpPr>
          <p:cNvPr id="874" name="Google Shape;874;g1689174e0bc_0_122"/>
          <p:cNvSpPr txBox="1"/>
          <p:nvPr/>
        </p:nvSpPr>
        <p:spPr>
          <a:xfrm>
            <a:off x="1196475" y="12734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Tạo mô hình để dự đoán doanh thu</a:t>
            </a:r>
            <a:endParaRPr sz="2400">
              <a:solidFill>
                <a:srgbClr val="FF7300"/>
              </a:solidFill>
              <a:latin typeface="Fira Sans Extra Condensed Medium"/>
              <a:ea typeface="Fira Sans Extra Condensed Medium"/>
              <a:cs typeface="Fira Sans Extra Condensed Medium"/>
              <a:sym typeface="Fira Sans Extra Condensed Medium"/>
            </a:endParaRPr>
          </a:p>
        </p:txBody>
      </p:sp>
      <p:grpSp>
        <p:nvGrpSpPr>
          <p:cNvPr id="875" name="Google Shape;875;g1689174e0bc_0_122"/>
          <p:cNvGrpSpPr/>
          <p:nvPr/>
        </p:nvGrpSpPr>
        <p:grpSpPr>
          <a:xfrm>
            <a:off x="472314" y="1142747"/>
            <a:ext cx="632949" cy="575204"/>
            <a:chOff x="854261" y="2908813"/>
            <a:chExt cx="377474" cy="335748"/>
          </a:xfrm>
        </p:grpSpPr>
        <p:sp>
          <p:nvSpPr>
            <p:cNvPr id="876" name="Google Shape;876;g1689174e0bc_0_122"/>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1689174e0bc_0_122"/>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1689174e0bc_0_122"/>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1689174e0bc_0_122"/>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1689174e0bc_0_122"/>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1689174e0bc_0_129"/>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pic>
        <p:nvPicPr>
          <p:cNvPr id="886" name="Google Shape;886;g1689174e0bc_0_129"/>
          <p:cNvPicPr preferRelativeResize="0"/>
          <p:nvPr/>
        </p:nvPicPr>
        <p:blipFill>
          <a:blip r:embed="rId3">
            <a:alphaModFix/>
          </a:blip>
          <a:stretch>
            <a:fillRect/>
          </a:stretch>
        </p:blipFill>
        <p:spPr>
          <a:xfrm>
            <a:off x="472325" y="293680"/>
            <a:ext cx="1391976" cy="730701"/>
          </a:xfrm>
          <a:prstGeom prst="rect">
            <a:avLst/>
          </a:prstGeom>
          <a:noFill/>
          <a:ln>
            <a:noFill/>
          </a:ln>
        </p:spPr>
      </p:pic>
      <p:pic>
        <p:nvPicPr>
          <p:cNvPr id="887" name="Google Shape;887;g1689174e0bc_0_129"/>
          <p:cNvPicPr preferRelativeResize="0"/>
          <p:nvPr/>
        </p:nvPicPr>
        <p:blipFill>
          <a:blip r:embed="rId4">
            <a:alphaModFix/>
          </a:blip>
          <a:stretch>
            <a:fillRect/>
          </a:stretch>
        </p:blipFill>
        <p:spPr>
          <a:xfrm>
            <a:off x="472325" y="1088375"/>
            <a:ext cx="730700" cy="730700"/>
          </a:xfrm>
          <a:prstGeom prst="rect">
            <a:avLst/>
          </a:prstGeom>
          <a:noFill/>
          <a:ln>
            <a:noFill/>
          </a:ln>
        </p:spPr>
      </p:pic>
      <p:sp>
        <p:nvSpPr>
          <p:cNvPr id="888" name="Google Shape;888;g1689174e0bc_0_129"/>
          <p:cNvSpPr txBox="1"/>
          <p:nvPr/>
        </p:nvSpPr>
        <p:spPr>
          <a:xfrm>
            <a:off x="1196475" y="12734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Doanh số và doanh thu của các sản phẩm có và không có khuyến mãi</a:t>
            </a:r>
            <a:endParaRPr sz="2400">
              <a:solidFill>
                <a:srgbClr val="FF7300"/>
              </a:solidFill>
              <a:latin typeface="Fira Sans Extra Condensed Medium"/>
              <a:ea typeface="Fira Sans Extra Condensed Medium"/>
              <a:cs typeface="Fira Sans Extra Condensed Medium"/>
              <a:sym typeface="Fira Sans Extra Condensed Medium"/>
            </a:endParaRPr>
          </a:p>
        </p:txBody>
      </p:sp>
      <p:pic>
        <p:nvPicPr>
          <p:cNvPr id="889" name="Google Shape;889;g1689174e0bc_0_129"/>
          <p:cNvPicPr preferRelativeResize="0"/>
          <p:nvPr/>
        </p:nvPicPr>
        <p:blipFill>
          <a:blip r:embed="rId5">
            <a:alphaModFix/>
          </a:blip>
          <a:stretch>
            <a:fillRect/>
          </a:stretch>
        </p:blipFill>
        <p:spPr>
          <a:xfrm>
            <a:off x="1203025" y="2039450"/>
            <a:ext cx="4400175" cy="4400175"/>
          </a:xfrm>
          <a:prstGeom prst="rect">
            <a:avLst/>
          </a:prstGeom>
          <a:noFill/>
          <a:ln>
            <a:noFill/>
          </a:ln>
        </p:spPr>
      </p:pic>
      <p:pic>
        <p:nvPicPr>
          <p:cNvPr id="890" name="Google Shape;890;g1689174e0bc_0_129"/>
          <p:cNvPicPr preferRelativeResize="0"/>
          <p:nvPr/>
        </p:nvPicPr>
        <p:blipFill>
          <a:blip r:embed="rId6">
            <a:alphaModFix/>
          </a:blip>
          <a:stretch>
            <a:fillRect/>
          </a:stretch>
        </p:blipFill>
        <p:spPr>
          <a:xfrm>
            <a:off x="6470700" y="2039450"/>
            <a:ext cx="4400175" cy="440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1689174e0bc_0_137"/>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Tìm tương quan</a:t>
            </a:r>
            <a:endParaRPr>
              <a:solidFill>
                <a:srgbClr val="FD6803"/>
              </a:solidFill>
            </a:endParaRPr>
          </a:p>
        </p:txBody>
      </p:sp>
      <p:pic>
        <p:nvPicPr>
          <p:cNvPr id="896" name="Google Shape;896;g1689174e0bc_0_137"/>
          <p:cNvPicPr preferRelativeResize="0"/>
          <p:nvPr/>
        </p:nvPicPr>
        <p:blipFill>
          <a:blip r:embed="rId3">
            <a:alphaModFix/>
          </a:blip>
          <a:stretch>
            <a:fillRect/>
          </a:stretch>
        </p:blipFill>
        <p:spPr>
          <a:xfrm>
            <a:off x="472325" y="293680"/>
            <a:ext cx="1391976" cy="730701"/>
          </a:xfrm>
          <a:prstGeom prst="rect">
            <a:avLst/>
          </a:prstGeom>
          <a:noFill/>
          <a:ln>
            <a:noFill/>
          </a:ln>
        </p:spPr>
      </p:pic>
      <p:pic>
        <p:nvPicPr>
          <p:cNvPr id="897" name="Google Shape;897;g1689174e0bc_0_137"/>
          <p:cNvPicPr preferRelativeResize="0"/>
          <p:nvPr/>
        </p:nvPicPr>
        <p:blipFill>
          <a:blip r:embed="rId4">
            <a:alphaModFix/>
          </a:blip>
          <a:stretch>
            <a:fillRect/>
          </a:stretch>
        </p:blipFill>
        <p:spPr>
          <a:xfrm>
            <a:off x="932000" y="1848825"/>
            <a:ext cx="9000351" cy="4861301"/>
          </a:xfrm>
          <a:prstGeom prst="rect">
            <a:avLst/>
          </a:prstGeom>
          <a:noFill/>
          <a:ln>
            <a:noFill/>
          </a:ln>
        </p:spPr>
      </p:pic>
      <p:sp>
        <p:nvSpPr>
          <p:cNvPr id="898" name="Google Shape;898;g1689174e0bc_0_137"/>
          <p:cNvSpPr txBox="1"/>
          <p:nvPr/>
        </p:nvSpPr>
        <p:spPr>
          <a:xfrm>
            <a:off x="1196475" y="12734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Doanh số và doanh thu của các sản phẩm có và không có khuyến mãi</a:t>
            </a:r>
            <a:endParaRPr sz="2400">
              <a:solidFill>
                <a:srgbClr val="FF7300"/>
              </a:solidFill>
              <a:latin typeface="Fira Sans Extra Condensed Medium"/>
              <a:ea typeface="Fira Sans Extra Condensed Medium"/>
              <a:cs typeface="Fira Sans Extra Condensed Medium"/>
              <a:sym typeface="Fira Sans Extra Condensed Medium"/>
            </a:endParaRPr>
          </a:p>
        </p:txBody>
      </p:sp>
      <p:pic>
        <p:nvPicPr>
          <p:cNvPr id="899" name="Google Shape;899;g1689174e0bc_0_137"/>
          <p:cNvPicPr preferRelativeResize="0"/>
          <p:nvPr/>
        </p:nvPicPr>
        <p:blipFill>
          <a:blip r:embed="rId5">
            <a:alphaModFix/>
          </a:blip>
          <a:stretch>
            <a:fillRect/>
          </a:stretch>
        </p:blipFill>
        <p:spPr>
          <a:xfrm>
            <a:off x="9564279" y="3637000"/>
            <a:ext cx="2267525" cy="3107375"/>
          </a:xfrm>
          <a:prstGeom prst="rect">
            <a:avLst/>
          </a:prstGeom>
          <a:noFill/>
          <a:ln>
            <a:noFill/>
          </a:ln>
        </p:spPr>
      </p:pic>
      <p:grpSp>
        <p:nvGrpSpPr>
          <p:cNvPr id="900" name="Google Shape;900;g1689174e0bc_0_137"/>
          <p:cNvGrpSpPr/>
          <p:nvPr/>
        </p:nvGrpSpPr>
        <p:grpSpPr>
          <a:xfrm>
            <a:off x="455451" y="1071258"/>
            <a:ext cx="664812" cy="730701"/>
            <a:chOff x="8028720" y="2295896"/>
            <a:chExt cx="394547" cy="397899"/>
          </a:xfrm>
        </p:grpSpPr>
        <p:sp>
          <p:nvSpPr>
            <p:cNvPr id="901" name="Google Shape;901;g1689174e0bc_0_137"/>
            <p:cNvSpPr/>
            <p:nvPr/>
          </p:nvSpPr>
          <p:spPr>
            <a:xfrm>
              <a:off x="8028720" y="2295896"/>
              <a:ext cx="384178" cy="397899"/>
            </a:xfrm>
            <a:custGeom>
              <a:rect b="b" l="l" r="r" t="t"/>
              <a:pathLst>
                <a:path extrusionOk="0" h="11890" w="11480">
                  <a:moveTo>
                    <a:pt x="5195" y="1"/>
                  </a:moveTo>
                  <a:cubicBezTo>
                    <a:pt x="5147" y="1"/>
                    <a:pt x="5098" y="5"/>
                    <a:pt x="5050" y="15"/>
                  </a:cubicBezTo>
                  <a:cubicBezTo>
                    <a:pt x="4811" y="39"/>
                    <a:pt x="4597" y="182"/>
                    <a:pt x="4478" y="396"/>
                  </a:cubicBezTo>
                  <a:cubicBezTo>
                    <a:pt x="4414" y="541"/>
                    <a:pt x="4273" y="610"/>
                    <a:pt x="4130" y="610"/>
                  </a:cubicBezTo>
                  <a:cubicBezTo>
                    <a:pt x="4062" y="610"/>
                    <a:pt x="3992" y="594"/>
                    <a:pt x="3930" y="563"/>
                  </a:cubicBezTo>
                  <a:cubicBezTo>
                    <a:pt x="3835" y="503"/>
                    <a:pt x="3716" y="474"/>
                    <a:pt x="3597" y="474"/>
                  </a:cubicBezTo>
                  <a:cubicBezTo>
                    <a:pt x="3478" y="474"/>
                    <a:pt x="3359" y="503"/>
                    <a:pt x="3264" y="563"/>
                  </a:cubicBezTo>
                  <a:cubicBezTo>
                    <a:pt x="3049" y="682"/>
                    <a:pt x="2906" y="872"/>
                    <a:pt x="2835" y="1134"/>
                  </a:cubicBezTo>
                  <a:cubicBezTo>
                    <a:pt x="2813" y="1333"/>
                    <a:pt x="2627" y="1470"/>
                    <a:pt x="2410" y="1470"/>
                  </a:cubicBezTo>
                  <a:cubicBezTo>
                    <a:pt x="2393" y="1470"/>
                    <a:pt x="2376" y="1470"/>
                    <a:pt x="2359" y="1468"/>
                  </a:cubicBezTo>
                  <a:cubicBezTo>
                    <a:pt x="2322" y="1464"/>
                    <a:pt x="2285" y="1462"/>
                    <a:pt x="2248" y="1462"/>
                  </a:cubicBezTo>
                  <a:cubicBezTo>
                    <a:pt x="2048" y="1462"/>
                    <a:pt x="1856" y="1521"/>
                    <a:pt x="1716" y="1682"/>
                  </a:cubicBezTo>
                  <a:cubicBezTo>
                    <a:pt x="1525" y="1849"/>
                    <a:pt x="1477" y="2087"/>
                    <a:pt x="1501" y="2325"/>
                  </a:cubicBezTo>
                  <a:cubicBezTo>
                    <a:pt x="1525" y="2539"/>
                    <a:pt x="1382" y="2754"/>
                    <a:pt x="1168" y="2801"/>
                  </a:cubicBezTo>
                  <a:cubicBezTo>
                    <a:pt x="930" y="2825"/>
                    <a:pt x="715" y="2992"/>
                    <a:pt x="596" y="3230"/>
                  </a:cubicBezTo>
                  <a:cubicBezTo>
                    <a:pt x="477" y="3421"/>
                    <a:pt x="477" y="3706"/>
                    <a:pt x="596" y="3897"/>
                  </a:cubicBezTo>
                  <a:cubicBezTo>
                    <a:pt x="692" y="4111"/>
                    <a:pt x="644" y="4349"/>
                    <a:pt x="430" y="4445"/>
                  </a:cubicBezTo>
                  <a:cubicBezTo>
                    <a:pt x="215" y="4564"/>
                    <a:pt x="72" y="4778"/>
                    <a:pt x="49" y="5016"/>
                  </a:cubicBezTo>
                  <a:cubicBezTo>
                    <a:pt x="1" y="5254"/>
                    <a:pt x="72" y="5492"/>
                    <a:pt x="239" y="5659"/>
                  </a:cubicBezTo>
                  <a:cubicBezTo>
                    <a:pt x="406" y="5802"/>
                    <a:pt x="406" y="6088"/>
                    <a:pt x="239" y="6231"/>
                  </a:cubicBezTo>
                  <a:cubicBezTo>
                    <a:pt x="72" y="6397"/>
                    <a:pt x="1" y="6635"/>
                    <a:pt x="49" y="6874"/>
                  </a:cubicBezTo>
                  <a:cubicBezTo>
                    <a:pt x="72" y="7112"/>
                    <a:pt x="215" y="7326"/>
                    <a:pt x="430" y="7445"/>
                  </a:cubicBezTo>
                  <a:cubicBezTo>
                    <a:pt x="644" y="7540"/>
                    <a:pt x="692" y="7802"/>
                    <a:pt x="596" y="7993"/>
                  </a:cubicBezTo>
                  <a:cubicBezTo>
                    <a:pt x="477" y="8183"/>
                    <a:pt x="477" y="8469"/>
                    <a:pt x="596" y="8660"/>
                  </a:cubicBezTo>
                  <a:cubicBezTo>
                    <a:pt x="715" y="8874"/>
                    <a:pt x="906" y="9017"/>
                    <a:pt x="1168" y="9088"/>
                  </a:cubicBezTo>
                  <a:cubicBezTo>
                    <a:pt x="1382" y="9112"/>
                    <a:pt x="1525" y="9327"/>
                    <a:pt x="1501" y="9565"/>
                  </a:cubicBezTo>
                  <a:cubicBezTo>
                    <a:pt x="1477" y="9803"/>
                    <a:pt x="1525" y="10041"/>
                    <a:pt x="1716" y="10208"/>
                  </a:cubicBezTo>
                  <a:cubicBezTo>
                    <a:pt x="1856" y="10369"/>
                    <a:pt x="2048" y="10428"/>
                    <a:pt x="2248" y="10428"/>
                  </a:cubicBezTo>
                  <a:cubicBezTo>
                    <a:pt x="2285" y="10428"/>
                    <a:pt x="2322" y="10426"/>
                    <a:pt x="2359" y="10422"/>
                  </a:cubicBezTo>
                  <a:cubicBezTo>
                    <a:pt x="2374" y="10420"/>
                    <a:pt x="2390" y="10419"/>
                    <a:pt x="2405" y="10419"/>
                  </a:cubicBezTo>
                  <a:cubicBezTo>
                    <a:pt x="2603" y="10419"/>
                    <a:pt x="2791" y="10557"/>
                    <a:pt x="2835" y="10755"/>
                  </a:cubicBezTo>
                  <a:cubicBezTo>
                    <a:pt x="2859" y="10994"/>
                    <a:pt x="3025" y="11208"/>
                    <a:pt x="3264" y="11327"/>
                  </a:cubicBezTo>
                  <a:cubicBezTo>
                    <a:pt x="3359" y="11386"/>
                    <a:pt x="3478" y="11416"/>
                    <a:pt x="3597" y="11416"/>
                  </a:cubicBezTo>
                  <a:cubicBezTo>
                    <a:pt x="3716" y="11416"/>
                    <a:pt x="3835" y="11386"/>
                    <a:pt x="3930" y="11327"/>
                  </a:cubicBezTo>
                  <a:cubicBezTo>
                    <a:pt x="4000" y="11296"/>
                    <a:pt x="4072" y="11280"/>
                    <a:pt x="4141" y="11280"/>
                  </a:cubicBezTo>
                  <a:cubicBezTo>
                    <a:pt x="4284" y="11280"/>
                    <a:pt x="4414" y="11349"/>
                    <a:pt x="4478" y="11494"/>
                  </a:cubicBezTo>
                  <a:cubicBezTo>
                    <a:pt x="4597" y="11708"/>
                    <a:pt x="4811" y="11851"/>
                    <a:pt x="5050" y="11875"/>
                  </a:cubicBezTo>
                  <a:cubicBezTo>
                    <a:pt x="5098" y="11884"/>
                    <a:pt x="5147" y="11889"/>
                    <a:pt x="5195" y="11889"/>
                  </a:cubicBezTo>
                  <a:cubicBezTo>
                    <a:pt x="5382" y="11889"/>
                    <a:pt x="5560" y="11817"/>
                    <a:pt x="5693" y="11684"/>
                  </a:cubicBezTo>
                  <a:cubicBezTo>
                    <a:pt x="5764" y="11601"/>
                    <a:pt x="5871" y="11559"/>
                    <a:pt x="5978" y="11559"/>
                  </a:cubicBezTo>
                  <a:cubicBezTo>
                    <a:pt x="6086" y="11559"/>
                    <a:pt x="6193" y="11601"/>
                    <a:pt x="6264" y="11684"/>
                  </a:cubicBezTo>
                  <a:cubicBezTo>
                    <a:pt x="6407" y="11827"/>
                    <a:pt x="6598" y="11875"/>
                    <a:pt x="6788" y="11875"/>
                  </a:cubicBezTo>
                  <a:lnTo>
                    <a:pt x="6907" y="11875"/>
                  </a:lnTo>
                  <a:cubicBezTo>
                    <a:pt x="7145" y="11851"/>
                    <a:pt x="7360" y="11708"/>
                    <a:pt x="7479" y="11494"/>
                  </a:cubicBezTo>
                  <a:cubicBezTo>
                    <a:pt x="7543" y="11349"/>
                    <a:pt x="7683" y="11280"/>
                    <a:pt x="7819" y="11280"/>
                  </a:cubicBezTo>
                  <a:cubicBezTo>
                    <a:pt x="7884" y="11280"/>
                    <a:pt x="7949" y="11296"/>
                    <a:pt x="8003" y="11327"/>
                  </a:cubicBezTo>
                  <a:cubicBezTo>
                    <a:pt x="8110" y="11386"/>
                    <a:pt x="8235" y="11416"/>
                    <a:pt x="8357" y="11416"/>
                  </a:cubicBezTo>
                  <a:cubicBezTo>
                    <a:pt x="8479" y="11416"/>
                    <a:pt x="8598" y="11386"/>
                    <a:pt x="8693" y="11327"/>
                  </a:cubicBezTo>
                  <a:cubicBezTo>
                    <a:pt x="8908" y="11208"/>
                    <a:pt x="9050" y="11017"/>
                    <a:pt x="9122" y="10755"/>
                  </a:cubicBezTo>
                  <a:cubicBezTo>
                    <a:pt x="9143" y="10566"/>
                    <a:pt x="9313" y="10414"/>
                    <a:pt x="9516" y="10414"/>
                  </a:cubicBezTo>
                  <a:cubicBezTo>
                    <a:pt x="9543" y="10414"/>
                    <a:pt x="9570" y="10416"/>
                    <a:pt x="9598" y="10422"/>
                  </a:cubicBezTo>
                  <a:cubicBezTo>
                    <a:pt x="9635" y="10426"/>
                    <a:pt x="9672" y="10428"/>
                    <a:pt x="9708" y="10428"/>
                  </a:cubicBezTo>
                  <a:cubicBezTo>
                    <a:pt x="9908" y="10428"/>
                    <a:pt x="10100" y="10369"/>
                    <a:pt x="10241" y="10208"/>
                  </a:cubicBezTo>
                  <a:cubicBezTo>
                    <a:pt x="10432" y="10041"/>
                    <a:pt x="10479" y="9803"/>
                    <a:pt x="10456" y="9565"/>
                  </a:cubicBezTo>
                  <a:cubicBezTo>
                    <a:pt x="10432" y="9350"/>
                    <a:pt x="10575" y="9136"/>
                    <a:pt x="10789" y="9088"/>
                  </a:cubicBezTo>
                  <a:cubicBezTo>
                    <a:pt x="11027" y="9065"/>
                    <a:pt x="11241" y="8898"/>
                    <a:pt x="11360" y="8660"/>
                  </a:cubicBezTo>
                  <a:cubicBezTo>
                    <a:pt x="11480" y="8469"/>
                    <a:pt x="11480" y="8183"/>
                    <a:pt x="11360" y="7993"/>
                  </a:cubicBezTo>
                  <a:cubicBezTo>
                    <a:pt x="11323" y="7919"/>
                    <a:pt x="11272" y="7859"/>
                    <a:pt x="11205" y="7859"/>
                  </a:cubicBezTo>
                  <a:cubicBezTo>
                    <a:pt x="11187" y="7859"/>
                    <a:pt x="11167" y="7863"/>
                    <a:pt x="11146" y="7874"/>
                  </a:cubicBezTo>
                  <a:cubicBezTo>
                    <a:pt x="11051" y="7898"/>
                    <a:pt x="10979" y="7993"/>
                    <a:pt x="11027" y="8064"/>
                  </a:cubicBezTo>
                  <a:cubicBezTo>
                    <a:pt x="11027" y="8112"/>
                    <a:pt x="11051" y="8136"/>
                    <a:pt x="11051" y="8160"/>
                  </a:cubicBezTo>
                  <a:cubicBezTo>
                    <a:pt x="11122" y="8279"/>
                    <a:pt x="11122" y="8398"/>
                    <a:pt x="11051" y="8517"/>
                  </a:cubicBezTo>
                  <a:cubicBezTo>
                    <a:pt x="10979" y="8636"/>
                    <a:pt x="10884" y="8731"/>
                    <a:pt x="10765" y="8731"/>
                  </a:cubicBezTo>
                  <a:cubicBezTo>
                    <a:pt x="10336" y="8779"/>
                    <a:pt x="10074" y="9184"/>
                    <a:pt x="10122" y="9588"/>
                  </a:cubicBezTo>
                  <a:cubicBezTo>
                    <a:pt x="10170" y="9708"/>
                    <a:pt x="10098" y="9850"/>
                    <a:pt x="10003" y="9946"/>
                  </a:cubicBezTo>
                  <a:cubicBezTo>
                    <a:pt x="9944" y="10025"/>
                    <a:pt x="9836" y="10071"/>
                    <a:pt x="9719" y="10071"/>
                  </a:cubicBezTo>
                  <a:cubicBezTo>
                    <a:pt x="9695" y="10071"/>
                    <a:pt x="9670" y="10069"/>
                    <a:pt x="9646" y="10065"/>
                  </a:cubicBezTo>
                  <a:cubicBezTo>
                    <a:pt x="9604" y="10057"/>
                    <a:pt x="9562" y="10054"/>
                    <a:pt x="9520" y="10054"/>
                  </a:cubicBezTo>
                  <a:cubicBezTo>
                    <a:pt x="9161" y="10054"/>
                    <a:pt x="8831" y="10321"/>
                    <a:pt x="8788" y="10684"/>
                  </a:cubicBezTo>
                  <a:cubicBezTo>
                    <a:pt x="8765" y="10803"/>
                    <a:pt x="8693" y="10922"/>
                    <a:pt x="8574" y="10994"/>
                  </a:cubicBezTo>
                  <a:cubicBezTo>
                    <a:pt x="8515" y="11017"/>
                    <a:pt x="8455" y="11029"/>
                    <a:pt x="8396" y="11029"/>
                  </a:cubicBezTo>
                  <a:cubicBezTo>
                    <a:pt x="8336" y="11029"/>
                    <a:pt x="8276" y="11017"/>
                    <a:pt x="8217" y="10994"/>
                  </a:cubicBezTo>
                  <a:cubicBezTo>
                    <a:pt x="8110" y="10937"/>
                    <a:pt x="7993" y="10909"/>
                    <a:pt x="7877" y="10909"/>
                  </a:cubicBezTo>
                  <a:cubicBezTo>
                    <a:pt x="7603" y="10909"/>
                    <a:pt x="7334" y="11060"/>
                    <a:pt x="7217" y="11327"/>
                  </a:cubicBezTo>
                  <a:cubicBezTo>
                    <a:pt x="7145" y="11446"/>
                    <a:pt x="7026" y="11517"/>
                    <a:pt x="6907" y="11517"/>
                  </a:cubicBezTo>
                  <a:cubicBezTo>
                    <a:pt x="6881" y="11528"/>
                    <a:pt x="6854" y="11533"/>
                    <a:pt x="6826" y="11533"/>
                  </a:cubicBezTo>
                  <a:cubicBezTo>
                    <a:pt x="6728" y="11533"/>
                    <a:pt x="6624" y="11473"/>
                    <a:pt x="6550" y="11398"/>
                  </a:cubicBezTo>
                  <a:cubicBezTo>
                    <a:pt x="6407" y="11255"/>
                    <a:pt x="6217" y="11184"/>
                    <a:pt x="6023" y="11184"/>
                  </a:cubicBezTo>
                  <a:cubicBezTo>
                    <a:pt x="5830" y="11184"/>
                    <a:pt x="5633" y="11255"/>
                    <a:pt x="5478" y="11398"/>
                  </a:cubicBezTo>
                  <a:cubicBezTo>
                    <a:pt x="5383" y="11494"/>
                    <a:pt x="5264" y="11517"/>
                    <a:pt x="5121" y="11517"/>
                  </a:cubicBezTo>
                  <a:cubicBezTo>
                    <a:pt x="5002" y="11494"/>
                    <a:pt x="4883" y="11446"/>
                    <a:pt x="4835" y="11327"/>
                  </a:cubicBezTo>
                  <a:cubicBezTo>
                    <a:pt x="4699" y="11072"/>
                    <a:pt x="4417" y="10914"/>
                    <a:pt x="4137" y="10914"/>
                  </a:cubicBezTo>
                  <a:cubicBezTo>
                    <a:pt x="4025" y="10914"/>
                    <a:pt x="3913" y="10939"/>
                    <a:pt x="3811" y="10994"/>
                  </a:cubicBezTo>
                  <a:cubicBezTo>
                    <a:pt x="3752" y="11017"/>
                    <a:pt x="3692" y="11029"/>
                    <a:pt x="3633" y="11029"/>
                  </a:cubicBezTo>
                  <a:cubicBezTo>
                    <a:pt x="3573" y="11029"/>
                    <a:pt x="3514" y="11017"/>
                    <a:pt x="3454" y="10994"/>
                  </a:cubicBezTo>
                  <a:cubicBezTo>
                    <a:pt x="3335" y="10922"/>
                    <a:pt x="3240" y="10803"/>
                    <a:pt x="3240" y="10684"/>
                  </a:cubicBezTo>
                  <a:cubicBezTo>
                    <a:pt x="3197" y="10321"/>
                    <a:pt x="2886" y="10054"/>
                    <a:pt x="2514" y="10054"/>
                  </a:cubicBezTo>
                  <a:cubicBezTo>
                    <a:pt x="2471" y="10054"/>
                    <a:pt x="2427" y="10057"/>
                    <a:pt x="2382" y="10065"/>
                  </a:cubicBezTo>
                  <a:cubicBezTo>
                    <a:pt x="2362" y="10069"/>
                    <a:pt x="2341" y="10071"/>
                    <a:pt x="2319" y="10071"/>
                  </a:cubicBezTo>
                  <a:cubicBezTo>
                    <a:pt x="2216" y="10071"/>
                    <a:pt x="2104" y="10025"/>
                    <a:pt x="2025" y="9946"/>
                  </a:cubicBezTo>
                  <a:cubicBezTo>
                    <a:pt x="1930" y="9850"/>
                    <a:pt x="1882" y="9731"/>
                    <a:pt x="1906" y="9588"/>
                  </a:cubicBezTo>
                  <a:cubicBezTo>
                    <a:pt x="1978" y="9184"/>
                    <a:pt x="1692" y="8779"/>
                    <a:pt x="1287" y="8731"/>
                  </a:cubicBezTo>
                  <a:cubicBezTo>
                    <a:pt x="1168" y="8707"/>
                    <a:pt x="1049" y="8636"/>
                    <a:pt x="977" y="8517"/>
                  </a:cubicBezTo>
                  <a:cubicBezTo>
                    <a:pt x="930" y="8398"/>
                    <a:pt x="930" y="8279"/>
                    <a:pt x="977" y="8160"/>
                  </a:cubicBezTo>
                  <a:cubicBezTo>
                    <a:pt x="1168" y="7802"/>
                    <a:pt x="1025" y="7326"/>
                    <a:pt x="668" y="7159"/>
                  </a:cubicBezTo>
                  <a:cubicBezTo>
                    <a:pt x="549" y="7088"/>
                    <a:pt x="453" y="6969"/>
                    <a:pt x="453" y="6850"/>
                  </a:cubicBezTo>
                  <a:cubicBezTo>
                    <a:pt x="430" y="6731"/>
                    <a:pt x="477" y="6588"/>
                    <a:pt x="572" y="6493"/>
                  </a:cubicBezTo>
                  <a:cubicBezTo>
                    <a:pt x="858" y="6207"/>
                    <a:pt x="858" y="5731"/>
                    <a:pt x="572" y="5421"/>
                  </a:cubicBezTo>
                  <a:cubicBezTo>
                    <a:pt x="477" y="5326"/>
                    <a:pt x="453" y="5207"/>
                    <a:pt x="453" y="5064"/>
                  </a:cubicBezTo>
                  <a:cubicBezTo>
                    <a:pt x="477" y="4945"/>
                    <a:pt x="549" y="4826"/>
                    <a:pt x="668" y="4778"/>
                  </a:cubicBezTo>
                  <a:cubicBezTo>
                    <a:pt x="1025" y="4587"/>
                    <a:pt x="1168" y="4111"/>
                    <a:pt x="977" y="3754"/>
                  </a:cubicBezTo>
                  <a:cubicBezTo>
                    <a:pt x="930" y="3635"/>
                    <a:pt x="930" y="3516"/>
                    <a:pt x="977" y="3397"/>
                  </a:cubicBezTo>
                  <a:cubicBezTo>
                    <a:pt x="1049" y="3278"/>
                    <a:pt x="1168" y="3182"/>
                    <a:pt x="1287" y="3182"/>
                  </a:cubicBezTo>
                  <a:cubicBezTo>
                    <a:pt x="1692" y="3135"/>
                    <a:pt x="1978" y="2754"/>
                    <a:pt x="1906" y="2325"/>
                  </a:cubicBezTo>
                  <a:cubicBezTo>
                    <a:pt x="1882" y="2206"/>
                    <a:pt x="1930" y="2063"/>
                    <a:pt x="2025" y="1968"/>
                  </a:cubicBezTo>
                  <a:cubicBezTo>
                    <a:pt x="2104" y="1889"/>
                    <a:pt x="2199" y="1843"/>
                    <a:pt x="2311" y="1843"/>
                  </a:cubicBezTo>
                  <a:cubicBezTo>
                    <a:pt x="2334" y="1843"/>
                    <a:pt x="2358" y="1845"/>
                    <a:pt x="2382" y="1849"/>
                  </a:cubicBezTo>
                  <a:cubicBezTo>
                    <a:pt x="2427" y="1856"/>
                    <a:pt x="2471" y="1860"/>
                    <a:pt x="2514" y="1860"/>
                  </a:cubicBezTo>
                  <a:cubicBezTo>
                    <a:pt x="2886" y="1860"/>
                    <a:pt x="3197" y="1593"/>
                    <a:pt x="3240" y="1230"/>
                  </a:cubicBezTo>
                  <a:cubicBezTo>
                    <a:pt x="3287" y="1111"/>
                    <a:pt x="3335" y="991"/>
                    <a:pt x="3454" y="920"/>
                  </a:cubicBezTo>
                  <a:cubicBezTo>
                    <a:pt x="3514" y="896"/>
                    <a:pt x="3573" y="884"/>
                    <a:pt x="3633" y="884"/>
                  </a:cubicBezTo>
                  <a:cubicBezTo>
                    <a:pt x="3692" y="884"/>
                    <a:pt x="3752" y="896"/>
                    <a:pt x="3811" y="920"/>
                  </a:cubicBezTo>
                  <a:cubicBezTo>
                    <a:pt x="3919" y="978"/>
                    <a:pt x="4038" y="1005"/>
                    <a:pt x="4156" y="1005"/>
                  </a:cubicBezTo>
                  <a:cubicBezTo>
                    <a:pt x="4430" y="1005"/>
                    <a:pt x="4702" y="860"/>
                    <a:pt x="4835" y="610"/>
                  </a:cubicBezTo>
                  <a:cubicBezTo>
                    <a:pt x="4883" y="491"/>
                    <a:pt x="5002" y="396"/>
                    <a:pt x="5121" y="396"/>
                  </a:cubicBezTo>
                  <a:cubicBezTo>
                    <a:pt x="5141" y="392"/>
                    <a:pt x="5163" y="390"/>
                    <a:pt x="5184" y="390"/>
                  </a:cubicBezTo>
                  <a:cubicBezTo>
                    <a:pt x="5288" y="390"/>
                    <a:pt x="5399" y="436"/>
                    <a:pt x="5478" y="515"/>
                  </a:cubicBezTo>
                  <a:cubicBezTo>
                    <a:pt x="5633" y="658"/>
                    <a:pt x="5830" y="730"/>
                    <a:pt x="6023" y="730"/>
                  </a:cubicBezTo>
                  <a:cubicBezTo>
                    <a:pt x="6217" y="730"/>
                    <a:pt x="6407" y="658"/>
                    <a:pt x="6550" y="515"/>
                  </a:cubicBezTo>
                  <a:cubicBezTo>
                    <a:pt x="6645" y="420"/>
                    <a:pt x="6764" y="396"/>
                    <a:pt x="6907" y="396"/>
                  </a:cubicBezTo>
                  <a:cubicBezTo>
                    <a:pt x="7026" y="420"/>
                    <a:pt x="7145" y="491"/>
                    <a:pt x="7217" y="610"/>
                  </a:cubicBezTo>
                  <a:cubicBezTo>
                    <a:pt x="7360" y="872"/>
                    <a:pt x="7598" y="1015"/>
                    <a:pt x="7884" y="1015"/>
                  </a:cubicBezTo>
                  <a:cubicBezTo>
                    <a:pt x="8003" y="1015"/>
                    <a:pt x="8122" y="991"/>
                    <a:pt x="8217" y="920"/>
                  </a:cubicBezTo>
                  <a:cubicBezTo>
                    <a:pt x="8276" y="896"/>
                    <a:pt x="8336" y="884"/>
                    <a:pt x="8396" y="884"/>
                  </a:cubicBezTo>
                  <a:cubicBezTo>
                    <a:pt x="8455" y="884"/>
                    <a:pt x="8515" y="896"/>
                    <a:pt x="8574" y="920"/>
                  </a:cubicBezTo>
                  <a:cubicBezTo>
                    <a:pt x="8693" y="991"/>
                    <a:pt x="8788" y="1111"/>
                    <a:pt x="8788" y="1230"/>
                  </a:cubicBezTo>
                  <a:cubicBezTo>
                    <a:pt x="8853" y="1593"/>
                    <a:pt x="9165" y="1860"/>
                    <a:pt x="9521" y="1860"/>
                  </a:cubicBezTo>
                  <a:cubicBezTo>
                    <a:pt x="9562" y="1860"/>
                    <a:pt x="9604" y="1856"/>
                    <a:pt x="9646" y="1849"/>
                  </a:cubicBezTo>
                  <a:cubicBezTo>
                    <a:pt x="9666" y="1845"/>
                    <a:pt x="9687" y="1843"/>
                    <a:pt x="9709" y="1843"/>
                  </a:cubicBezTo>
                  <a:cubicBezTo>
                    <a:pt x="9813" y="1843"/>
                    <a:pt x="9924" y="1889"/>
                    <a:pt x="10003" y="1968"/>
                  </a:cubicBezTo>
                  <a:cubicBezTo>
                    <a:pt x="10098" y="2063"/>
                    <a:pt x="10170" y="2182"/>
                    <a:pt x="10122" y="2325"/>
                  </a:cubicBezTo>
                  <a:cubicBezTo>
                    <a:pt x="10074" y="2754"/>
                    <a:pt x="10336" y="3135"/>
                    <a:pt x="10765" y="3182"/>
                  </a:cubicBezTo>
                  <a:cubicBezTo>
                    <a:pt x="10884" y="3230"/>
                    <a:pt x="10979" y="3278"/>
                    <a:pt x="11051" y="3397"/>
                  </a:cubicBezTo>
                  <a:cubicBezTo>
                    <a:pt x="11122" y="3516"/>
                    <a:pt x="11122" y="3635"/>
                    <a:pt x="11051" y="3754"/>
                  </a:cubicBezTo>
                  <a:cubicBezTo>
                    <a:pt x="10979" y="3873"/>
                    <a:pt x="10956" y="3968"/>
                    <a:pt x="10956" y="4087"/>
                  </a:cubicBezTo>
                  <a:cubicBezTo>
                    <a:pt x="10956" y="4183"/>
                    <a:pt x="11051" y="4254"/>
                    <a:pt x="11146" y="4254"/>
                  </a:cubicBezTo>
                  <a:cubicBezTo>
                    <a:pt x="11241" y="4254"/>
                    <a:pt x="11313" y="4183"/>
                    <a:pt x="11313" y="4087"/>
                  </a:cubicBezTo>
                  <a:cubicBezTo>
                    <a:pt x="11313" y="4016"/>
                    <a:pt x="11313" y="3968"/>
                    <a:pt x="11360" y="3897"/>
                  </a:cubicBezTo>
                  <a:cubicBezTo>
                    <a:pt x="11480" y="3706"/>
                    <a:pt x="11480" y="3421"/>
                    <a:pt x="11360" y="3230"/>
                  </a:cubicBezTo>
                  <a:cubicBezTo>
                    <a:pt x="11241" y="3016"/>
                    <a:pt x="11051" y="2873"/>
                    <a:pt x="10789" y="2801"/>
                  </a:cubicBezTo>
                  <a:cubicBezTo>
                    <a:pt x="10575" y="2778"/>
                    <a:pt x="10432" y="2563"/>
                    <a:pt x="10456" y="2325"/>
                  </a:cubicBezTo>
                  <a:cubicBezTo>
                    <a:pt x="10479" y="2087"/>
                    <a:pt x="10432" y="1849"/>
                    <a:pt x="10241" y="1682"/>
                  </a:cubicBezTo>
                  <a:cubicBezTo>
                    <a:pt x="10100" y="1521"/>
                    <a:pt x="9908" y="1462"/>
                    <a:pt x="9708" y="1462"/>
                  </a:cubicBezTo>
                  <a:cubicBezTo>
                    <a:pt x="9672" y="1462"/>
                    <a:pt x="9635" y="1464"/>
                    <a:pt x="9598" y="1468"/>
                  </a:cubicBezTo>
                  <a:cubicBezTo>
                    <a:pt x="9583" y="1470"/>
                    <a:pt x="9567" y="1470"/>
                    <a:pt x="9551" y="1470"/>
                  </a:cubicBezTo>
                  <a:cubicBezTo>
                    <a:pt x="9353" y="1470"/>
                    <a:pt x="9166" y="1333"/>
                    <a:pt x="9122" y="1134"/>
                  </a:cubicBezTo>
                  <a:cubicBezTo>
                    <a:pt x="9098" y="896"/>
                    <a:pt x="8931" y="682"/>
                    <a:pt x="8693" y="563"/>
                  </a:cubicBezTo>
                  <a:cubicBezTo>
                    <a:pt x="8598" y="503"/>
                    <a:pt x="8479" y="474"/>
                    <a:pt x="8360" y="474"/>
                  </a:cubicBezTo>
                  <a:cubicBezTo>
                    <a:pt x="8241" y="474"/>
                    <a:pt x="8122" y="503"/>
                    <a:pt x="8026" y="563"/>
                  </a:cubicBezTo>
                  <a:cubicBezTo>
                    <a:pt x="7957" y="594"/>
                    <a:pt x="7885" y="610"/>
                    <a:pt x="7816" y="610"/>
                  </a:cubicBezTo>
                  <a:cubicBezTo>
                    <a:pt x="7673" y="610"/>
                    <a:pt x="7543" y="541"/>
                    <a:pt x="7479" y="396"/>
                  </a:cubicBezTo>
                  <a:cubicBezTo>
                    <a:pt x="7360" y="182"/>
                    <a:pt x="7145" y="39"/>
                    <a:pt x="6907" y="15"/>
                  </a:cubicBezTo>
                  <a:cubicBezTo>
                    <a:pt x="6859" y="5"/>
                    <a:pt x="6810" y="1"/>
                    <a:pt x="6762" y="1"/>
                  </a:cubicBezTo>
                  <a:cubicBezTo>
                    <a:pt x="6575" y="1"/>
                    <a:pt x="6397" y="73"/>
                    <a:pt x="6264" y="206"/>
                  </a:cubicBezTo>
                  <a:cubicBezTo>
                    <a:pt x="6193" y="289"/>
                    <a:pt x="6086" y="331"/>
                    <a:pt x="5978" y="331"/>
                  </a:cubicBezTo>
                  <a:cubicBezTo>
                    <a:pt x="5871" y="331"/>
                    <a:pt x="5764" y="289"/>
                    <a:pt x="5693" y="206"/>
                  </a:cubicBezTo>
                  <a:cubicBezTo>
                    <a:pt x="5560" y="73"/>
                    <a:pt x="5382" y="1"/>
                    <a:pt x="5195"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1689174e0bc_0_137"/>
            <p:cNvSpPr/>
            <p:nvPr/>
          </p:nvSpPr>
          <p:spPr>
            <a:xfrm>
              <a:off x="8330771" y="2453983"/>
              <a:ext cx="86909" cy="86306"/>
            </a:xfrm>
            <a:custGeom>
              <a:rect b="b" l="l" r="r" t="t"/>
              <a:pathLst>
                <a:path extrusionOk="0" h="2579" w="2597">
                  <a:moveTo>
                    <a:pt x="2415" y="0"/>
                  </a:moveTo>
                  <a:cubicBezTo>
                    <a:pt x="2370" y="0"/>
                    <a:pt x="2323" y="18"/>
                    <a:pt x="2287" y="54"/>
                  </a:cubicBezTo>
                  <a:lnTo>
                    <a:pt x="72" y="2269"/>
                  </a:lnTo>
                  <a:cubicBezTo>
                    <a:pt x="1" y="2340"/>
                    <a:pt x="1" y="2459"/>
                    <a:pt x="72" y="2507"/>
                  </a:cubicBezTo>
                  <a:cubicBezTo>
                    <a:pt x="96" y="2554"/>
                    <a:pt x="144" y="2578"/>
                    <a:pt x="191" y="2578"/>
                  </a:cubicBezTo>
                  <a:cubicBezTo>
                    <a:pt x="215" y="2578"/>
                    <a:pt x="263" y="2554"/>
                    <a:pt x="310" y="2507"/>
                  </a:cubicBezTo>
                  <a:lnTo>
                    <a:pt x="2525" y="292"/>
                  </a:lnTo>
                  <a:cubicBezTo>
                    <a:pt x="2596" y="221"/>
                    <a:pt x="2596" y="102"/>
                    <a:pt x="2525" y="54"/>
                  </a:cubicBezTo>
                  <a:cubicBezTo>
                    <a:pt x="2501" y="18"/>
                    <a:pt x="2459" y="0"/>
                    <a:pt x="2415"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1689174e0bc_0_137"/>
            <p:cNvSpPr/>
            <p:nvPr/>
          </p:nvSpPr>
          <p:spPr>
            <a:xfrm>
              <a:off x="8325182" y="2447792"/>
              <a:ext cx="42300" cy="41497"/>
            </a:xfrm>
            <a:custGeom>
              <a:rect b="b" l="l" r="r" t="t"/>
              <a:pathLst>
                <a:path extrusionOk="0" h="1240" w="1264">
                  <a:moveTo>
                    <a:pt x="620" y="310"/>
                  </a:moveTo>
                  <a:cubicBezTo>
                    <a:pt x="763" y="310"/>
                    <a:pt x="906" y="429"/>
                    <a:pt x="906" y="620"/>
                  </a:cubicBezTo>
                  <a:cubicBezTo>
                    <a:pt x="906" y="787"/>
                    <a:pt x="763" y="906"/>
                    <a:pt x="620" y="906"/>
                  </a:cubicBezTo>
                  <a:cubicBezTo>
                    <a:pt x="477" y="906"/>
                    <a:pt x="311" y="787"/>
                    <a:pt x="311" y="620"/>
                  </a:cubicBezTo>
                  <a:cubicBezTo>
                    <a:pt x="311" y="477"/>
                    <a:pt x="430" y="310"/>
                    <a:pt x="620" y="310"/>
                  </a:cubicBezTo>
                  <a:close/>
                  <a:moveTo>
                    <a:pt x="620" y="1"/>
                  </a:moveTo>
                  <a:cubicBezTo>
                    <a:pt x="263" y="1"/>
                    <a:pt x="1" y="287"/>
                    <a:pt x="1" y="620"/>
                  </a:cubicBezTo>
                  <a:cubicBezTo>
                    <a:pt x="1" y="977"/>
                    <a:pt x="287" y="1239"/>
                    <a:pt x="620" y="1239"/>
                  </a:cubicBezTo>
                  <a:cubicBezTo>
                    <a:pt x="977" y="1239"/>
                    <a:pt x="1239" y="953"/>
                    <a:pt x="1239" y="620"/>
                  </a:cubicBezTo>
                  <a:cubicBezTo>
                    <a:pt x="1263" y="287"/>
                    <a:pt x="977" y="1"/>
                    <a:pt x="620"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1689174e0bc_0_137"/>
            <p:cNvSpPr/>
            <p:nvPr/>
          </p:nvSpPr>
          <p:spPr>
            <a:xfrm>
              <a:off x="8380968" y="2503577"/>
              <a:ext cx="42300" cy="41497"/>
            </a:xfrm>
            <a:custGeom>
              <a:rect b="b" l="l" r="r" t="t"/>
              <a:pathLst>
                <a:path extrusionOk="0" h="1240" w="1264">
                  <a:moveTo>
                    <a:pt x="620" y="310"/>
                  </a:moveTo>
                  <a:cubicBezTo>
                    <a:pt x="763" y="310"/>
                    <a:pt x="906" y="429"/>
                    <a:pt x="906" y="620"/>
                  </a:cubicBezTo>
                  <a:cubicBezTo>
                    <a:pt x="906" y="787"/>
                    <a:pt x="787" y="906"/>
                    <a:pt x="620" y="906"/>
                  </a:cubicBezTo>
                  <a:cubicBezTo>
                    <a:pt x="477" y="906"/>
                    <a:pt x="311" y="787"/>
                    <a:pt x="311" y="620"/>
                  </a:cubicBezTo>
                  <a:cubicBezTo>
                    <a:pt x="311" y="477"/>
                    <a:pt x="430" y="310"/>
                    <a:pt x="620" y="310"/>
                  </a:cubicBezTo>
                  <a:close/>
                  <a:moveTo>
                    <a:pt x="620" y="1"/>
                  </a:moveTo>
                  <a:cubicBezTo>
                    <a:pt x="263" y="1"/>
                    <a:pt x="1" y="287"/>
                    <a:pt x="1" y="620"/>
                  </a:cubicBezTo>
                  <a:cubicBezTo>
                    <a:pt x="1" y="977"/>
                    <a:pt x="287" y="1239"/>
                    <a:pt x="620" y="1239"/>
                  </a:cubicBezTo>
                  <a:cubicBezTo>
                    <a:pt x="977" y="1239"/>
                    <a:pt x="1239" y="953"/>
                    <a:pt x="1239" y="620"/>
                  </a:cubicBezTo>
                  <a:cubicBezTo>
                    <a:pt x="1263" y="287"/>
                    <a:pt x="977" y="1"/>
                    <a:pt x="620"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689174e0bc_0_137"/>
            <p:cNvSpPr/>
            <p:nvPr/>
          </p:nvSpPr>
          <p:spPr>
            <a:xfrm>
              <a:off x="8225592" y="2422292"/>
              <a:ext cx="79714" cy="148283"/>
            </a:xfrm>
            <a:custGeom>
              <a:rect b="b" l="l" r="r" t="t"/>
              <a:pathLst>
                <a:path extrusionOk="0" h="4431" w="2382">
                  <a:moveTo>
                    <a:pt x="1143" y="334"/>
                  </a:moveTo>
                  <a:cubicBezTo>
                    <a:pt x="1620" y="334"/>
                    <a:pt x="2024" y="715"/>
                    <a:pt x="2024" y="1191"/>
                  </a:cubicBezTo>
                  <a:lnTo>
                    <a:pt x="2024" y="3240"/>
                  </a:lnTo>
                  <a:cubicBezTo>
                    <a:pt x="2024" y="3740"/>
                    <a:pt x="1620" y="4121"/>
                    <a:pt x="1143" y="4121"/>
                  </a:cubicBezTo>
                  <a:cubicBezTo>
                    <a:pt x="667" y="4121"/>
                    <a:pt x="286" y="3716"/>
                    <a:pt x="286" y="3240"/>
                  </a:cubicBezTo>
                  <a:lnTo>
                    <a:pt x="286" y="1191"/>
                  </a:lnTo>
                  <a:cubicBezTo>
                    <a:pt x="286" y="715"/>
                    <a:pt x="667" y="334"/>
                    <a:pt x="1143" y="334"/>
                  </a:cubicBezTo>
                  <a:close/>
                  <a:moveTo>
                    <a:pt x="1191" y="1"/>
                  </a:moveTo>
                  <a:cubicBezTo>
                    <a:pt x="524" y="1"/>
                    <a:pt x="0" y="548"/>
                    <a:pt x="0" y="1191"/>
                  </a:cubicBezTo>
                  <a:lnTo>
                    <a:pt x="0" y="3240"/>
                  </a:lnTo>
                  <a:cubicBezTo>
                    <a:pt x="0" y="3906"/>
                    <a:pt x="524" y="4430"/>
                    <a:pt x="1191" y="4430"/>
                  </a:cubicBezTo>
                  <a:cubicBezTo>
                    <a:pt x="1834" y="4430"/>
                    <a:pt x="2382" y="3906"/>
                    <a:pt x="2382" y="3240"/>
                  </a:cubicBezTo>
                  <a:lnTo>
                    <a:pt x="2382" y="1191"/>
                  </a:lnTo>
                  <a:cubicBezTo>
                    <a:pt x="2382" y="548"/>
                    <a:pt x="1834" y="1"/>
                    <a:pt x="1191"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1689174e0bc_0_137"/>
            <p:cNvSpPr/>
            <p:nvPr/>
          </p:nvSpPr>
          <p:spPr>
            <a:xfrm>
              <a:off x="8129147" y="2421488"/>
              <a:ext cx="82123" cy="148283"/>
            </a:xfrm>
            <a:custGeom>
              <a:rect b="b" l="l" r="r" t="t"/>
              <a:pathLst>
                <a:path extrusionOk="0" h="4431" w="2454">
                  <a:moveTo>
                    <a:pt x="620" y="1"/>
                  </a:moveTo>
                  <a:cubicBezTo>
                    <a:pt x="524" y="1"/>
                    <a:pt x="453" y="72"/>
                    <a:pt x="429" y="144"/>
                  </a:cubicBezTo>
                  <a:lnTo>
                    <a:pt x="239" y="1811"/>
                  </a:lnTo>
                  <a:cubicBezTo>
                    <a:pt x="239" y="1882"/>
                    <a:pt x="239" y="1906"/>
                    <a:pt x="286" y="1978"/>
                  </a:cubicBezTo>
                  <a:cubicBezTo>
                    <a:pt x="310" y="2001"/>
                    <a:pt x="358" y="2025"/>
                    <a:pt x="405" y="2025"/>
                  </a:cubicBezTo>
                  <a:lnTo>
                    <a:pt x="1239" y="2025"/>
                  </a:lnTo>
                  <a:cubicBezTo>
                    <a:pt x="1715" y="2025"/>
                    <a:pt x="2096" y="2406"/>
                    <a:pt x="2096" y="2882"/>
                  </a:cubicBezTo>
                  <a:lnTo>
                    <a:pt x="2096" y="3240"/>
                  </a:lnTo>
                  <a:cubicBezTo>
                    <a:pt x="2096" y="3716"/>
                    <a:pt x="1715" y="4121"/>
                    <a:pt x="1239" y="4121"/>
                  </a:cubicBezTo>
                  <a:cubicBezTo>
                    <a:pt x="763" y="4121"/>
                    <a:pt x="358" y="3716"/>
                    <a:pt x="358" y="3240"/>
                  </a:cubicBezTo>
                  <a:cubicBezTo>
                    <a:pt x="358" y="3168"/>
                    <a:pt x="286" y="3073"/>
                    <a:pt x="191" y="3073"/>
                  </a:cubicBezTo>
                  <a:cubicBezTo>
                    <a:pt x="96" y="3073"/>
                    <a:pt x="1" y="3168"/>
                    <a:pt x="1" y="3240"/>
                  </a:cubicBezTo>
                  <a:cubicBezTo>
                    <a:pt x="1" y="3907"/>
                    <a:pt x="548" y="4430"/>
                    <a:pt x="1191" y="4430"/>
                  </a:cubicBezTo>
                  <a:cubicBezTo>
                    <a:pt x="1858" y="4430"/>
                    <a:pt x="2382" y="3907"/>
                    <a:pt x="2382" y="3240"/>
                  </a:cubicBezTo>
                  <a:lnTo>
                    <a:pt x="2382" y="2882"/>
                  </a:lnTo>
                  <a:cubicBezTo>
                    <a:pt x="2453" y="2239"/>
                    <a:pt x="1930" y="1692"/>
                    <a:pt x="1263" y="1692"/>
                  </a:cubicBezTo>
                  <a:lnTo>
                    <a:pt x="620" y="1692"/>
                  </a:lnTo>
                  <a:lnTo>
                    <a:pt x="763" y="358"/>
                  </a:lnTo>
                  <a:lnTo>
                    <a:pt x="2096" y="358"/>
                  </a:lnTo>
                  <a:cubicBezTo>
                    <a:pt x="2191" y="358"/>
                    <a:pt x="2287" y="263"/>
                    <a:pt x="2287" y="191"/>
                  </a:cubicBezTo>
                  <a:cubicBezTo>
                    <a:pt x="2287" y="96"/>
                    <a:pt x="2191" y="1"/>
                    <a:pt x="2096"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1689174e0bc_0_137"/>
            <p:cNvSpPr/>
            <p:nvPr/>
          </p:nvSpPr>
          <p:spPr>
            <a:xfrm>
              <a:off x="8067773" y="2334648"/>
              <a:ext cx="318018" cy="322770"/>
            </a:xfrm>
            <a:custGeom>
              <a:rect b="b" l="l" r="r" t="t"/>
              <a:pathLst>
                <a:path extrusionOk="0" h="9645" w="9503">
                  <a:moveTo>
                    <a:pt x="4835" y="0"/>
                  </a:moveTo>
                  <a:cubicBezTo>
                    <a:pt x="2168" y="0"/>
                    <a:pt x="1" y="2191"/>
                    <a:pt x="1" y="4834"/>
                  </a:cubicBezTo>
                  <a:cubicBezTo>
                    <a:pt x="1" y="7478"/>
                    <a:pt x="2168" y="9645"/>
                    <a:pt x="4835" y="9645"/>
                  </a:cubicBezTo>
                  <a:cubicBezTo>
                    <a:pt x="5812" y="9645"/>
                    <a:pt x="6764" y="9359"/>
                    <a:pt x="7598" y="8788"/>
                  </a:cubicBezTo>
                  <a:cubicBezTo>
                    <a:pt x="8407" y="8216"/>
                    <a:pt x="9003" y="7478"/>
                    <a:pt x="9360" y="6549"/>
                  </a:cubicBezTo>
                  <a:cubicBezTo>
                    <a:pt x="9384" y="6454"/>
                    <a:pt x="9360" y="6382"/>
                    <a:pt x="9265" y="6311"/>
                  </a:cubicBezTo>
                  <a:cubicBezTo>
                    <a:pt x="9239" y="6298"/>
                    <a:pt x="9214" y="6292"/>
                    <a:pt x="9189" y="6292"/>
                  </a:cubicBezTo>
                  <a:cubicBezTo>
                    <a:pt x="9122" y="6292"/>
                    <a:pt x="9061" y="6337"/>
                    <a:pt x="9027" y="6406"/>
                  </a:cubicBezTo>
                  <a:cubicBezTo>
                    <a:pt x="8693" y="7240"/>
                    <a:pt x="8122" y="7954"/>
                    <a:pt x="7407" y="8454"/>
                  </a:cubicBezTo>
                  <a:cubicBezTo>
                    <a:pt x="6669" y="9002"/>
                    <a:pt x="5788" y="9264"/>
                    <a:pt x="4859" y="9264"/>
                  </a:cubicBezTo>
                  <a:cubicBezTo>
                    <a:pt x="2382" y="9264"/>
                    <a:pt x="382" y="7264"/>
                    <a:pt x="382" y="4787"/>
                  </a:cubicBezTo>
                  <a:cubicBezTo>
                    <a:pt x="382" y="2382"/>
                    <a:pt x="2406" y="357"/>
                    <a:pt x="4859" y="357"/>
                  </a:cubicBezTo>
                  <a:cubicBezTo>
                    <a:pt x="5835" y="357"/>
                    <a:pt x="6788" y="691"/>
                    <a:pt x="7574" y="1286"/>
                  </a:cubicBezTo>
                  <a:cubicBezTo>
                    <a:pt x="8312" y="1858"/>
                    <a:pt x="8884" y="2691"/>
                    <a:pt x="9146" y="3572"/>
                  </a:cubicBezTo>
                  <a:cubicBezTo>
                    <a:pt x="9164" y="3647"/>
                    <a:pt x="9226" y="3707"/>
                    <a:pt x="9298" y="3707"/>
                  </a:cubicBezTo>
                  <a:cubicBezTo>
                    <a:pt x="9318" y="3707"/>
                    <a:pt x="9339" y="3702"/>
                    <a:pt x="9360" y="3691"/>
                  </a:cubicBezTo>
                  <a:cubicBezTo>
                    <a:pt x="9431" y="3668"/>
                    <a:pt x="9503" y="3572"/>
                    <a:pt x="9479" y="3501"/>
                  </a:cubicBezTo>
                  <a:cubicBezTo>
                    <a:pt x="9169" y="2501"/>
                    <a:pt x="8574" y="1620"/>
                    <a:pt x="7741" y="1000"/>
                  </a:cubicBezTo>
                  <a:cubicBezTo>
                    <a:pt x="6907" y="334"/>
                    <a:pt x="5907" y="0"/>
                    <a:pt x="4835"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1689174e0bc_0_172"/>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pic>
        <p:nvPicPr>
          <p:cNvPr id="913" name="Google Shape;913;g1689174e0bc_0_172"/>
          <p:cNvPicPr preferRelativeResize="0"/>
          <p:nvPr/>
        </p:nvPicPr>
        <p:blipFill>
          <a:blip r:embed="rId3">
            <a:alphaModFix/>
          </a:blip>
          <a:stretch>
            <a:fillRect/>
          </a:stretch>
        </p:blipFill>
        <p:spPr>
          <a:xfrm>
            <a:off x="472325" y="293680"/>
            <a:ext cx="1391976" cy="730701"/>
          </a:xfrm>
          <a:prstGeom prst="rect">
            <a:avLst/>
          </a:prstGeom>
          <a:noFill/>
          <a:ln>
            <a:noFill/>
          </a:ln>
        </p:spPr>
      </p:pic>
      <p:pic>
        <p:nvPicPr>
          <p:cNvPr id="914" name="Google Shape;914;g1689174e0bc_0_172"/>
          <p:cNvPicPr preferRelativeResize="0"/>
          <p:nvPr/>
        </p:nvPicPr>
        <p:blipFill>
          <a:blip r:embed="rId4">
            <a:alphaModFix/>
          </a:blip>
          <a:stretch>
            <a:fillRect/>
          </a:stretch>
        </p:blipFill>
        <p:spPr>
          <a:xfrm>
            <a:off x="932000" y="1893875"/>
            <a:ext cx="9000351" cy="4861301"/>
          </a:xfrm>
          <a:prstGeom prst="rect">
            <a:avLst/>
          </a:prstGeom>
          <a:noFill/>
          <a:ln>
            <a:noFill/>
          </a:ln>
        </p:spPr>
      </p:pic>
      <p:sp>
        <p:nvSpPr>
          <p:cNvPr id="915" name="Google Shape;915;g1689174e0bc_0_172"/>
          <p:cNvSpPr txBox="1"/>
          <p:nvPr/>
        </p:nvSpPr>
        <p:spPr>
          <a:xfrm>
            <a:off x="1196475" y="1334213"/>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Doanh số và doanh thu theo số lượt đánh giá</a:t>
            </a:r>
            <a:endParaRPr sz="2400">
              <a:solidFill>
                <a:srgbClr val="FF7300"/>
              </a:solidFill>
              <a:latin typeface="Fira Sans Extra Condensed Medium"/>
              <a:ea typeface="Fira Sans Extra Condensed Medium"/>
              <a:cs typeface="Fira Sans Extra Condensed Medium"/>
              <a:sym typeface="Fira Sans Extra Condensed Medium"/>
            </a:endParaRPr>
          </a:p>
        </p:txBody>
      </p:sp>
      <p:grpSp>
        <p:nvGrpSpPr>
          <p:cNvPr id="916" name="Google Shape;916;g1689174e0bc_0_172"/>
          <p:cNvGrpSpPr/>
          <p:nvPr/>
        </p:nvGrpSpPr>
        <p:grpSpPr>
          <a:xfrm>
            <a:off x="472331" y="1186357"/>
            <a:ext cx="724152" cy="545533"/>
            <a:chOff x="2165809" y="3811059"/>
            <a:chExt cx="422542" cy="342973"/>
          </a:xfrm>
        </p:grpSpPr>
        <p:sp>
          <p:nvSpPr>
            <p:cNvPr id="917" name="Google Shape;917;g1689174e0bc_0_172"/>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1689174e0bc_0_172"/>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1689174e0bc_0_172"/>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g1689174e0bc_0_172"/>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1689174e0bc_0_172"/>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1689174e0bc_0_172"/>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1689174e0bc_0_172"/>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1689174e0bc_0_172"/>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1689174e0bc_0_172"/>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1689174e0bc_0_172"/>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1689174e0bc_0_172"/>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1689174e0bc_0_172"/>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1689174e0bc_0_172"/>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1689174e0bc_0_172"/>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1689174e0bc_0_172"/>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1689174e0bc_0_172"/>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1689174e0bc_0_172"/>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1689174e0bc_0_172"/>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5" name="Google Shape;935;g1689174e0bc_0_172"/>
          <p:cNvPicPr preferRelativeResize="0"/>
          <p:nvPr/>
        </p:nvPicPr>
        <p:blipFill>
          <a:blip r:embed="rId5">
            <a:alphaModFix/>
          </a:blip>
          <a:stretch>
            <a:fillRect/>
          </a:stretch>
        </p:blipFill>
        <p:spPr>
          <a:xfrm>
            <a:off x="9589147" y="3875100"/>
            <a:ext cx="2467675" cy="27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g1689174e0bc_0_158"/>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pic>
        <p:nvPicPr>
          <p:cNvPr id="941" name="Google Shape;941;g1689174e0bc_0_158"/>
          <p:cNvPicPr preferRelativeResize="0"/>
          <p:nvPr/>
        </p:nvPicPr>
        <p:blipFill>
          <a:blip r:embed="rId3">
            <a:alphaModFix/>
          </a:blip>
          <a:stretch>
            <a:fillRect/>
          </a:stretch>
        </p:blipFill>
        <p:spPr>
          <a:xfrm>
            <a:off x="472325" y="293680"/>
            <a:ext cx="1391976" cy="730701"/>
          </a:xfrm>
          <a:prstGeom prst="rect">
            <a:avLst/>
          </a:prstGeom>
          <a:noFill/>
          <a:ln>
            <a:noFill/>
          </a:ln>
        </p:spPr>
      </p:pic>
      <p:pic>
        <p:nvPicPr>
          <p:cNvPr id="942" name="Google Shape;942;g1689174e0bc_0_158"/>
          <p:cNvPicPr preferRelativeResize="0"/>
          <p:nvPr/>
        </p:nvPicPr>
        <p:blipFill>
          <a:blip r:embed="rId4">
            <a:alphaModFix/>
          </a:blip>
          <a:stretch>
            <a:fillRect/>
          </a:stretch>
        </p:blipFill>
        <p:spPr>
          <a:xfrm>
            <a:off x="932000" y="1939725"/>
            <a:ext cx="9000351" cy="4861301"/>
          </a:xfrm>
          <a:prstGeom prst="rect">
            <a:avLst/>
          </a:prstGeom>
          <a:noFill/>
          <a:ln>
            <a:noFill/>
          </a:ln>
        </p:spPr>
      </p:pic>
      <p:sp>
        <p:nvSpPr>
          <p:cNvPr id="943" name="Google Shape;943;g1689174e0bc_0_158"/>
          <p:cNvSpPr txBox="1"/>
          <p:nvPr/>
        </p:nvSpPr>
        <p:spPr>
          <a:xfrm>
            <a:off x="1196475" y="13571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Doanh số và số lượt đánh giá theo khu vực</a:t>
            </a:r>
            <a:endParaRPr sz="2400">
              <a:solidFill>
                <a:srgbClr val="FF7300"/>
              </a:solidFill>
              <a:latin typeface="Fira Sans Extra Condensed Medium"/>
              <a:ea typeface="Fira Sans Extra Condensed Medium"/>
              <a:cs typeface="Fira Sans Extra Condensed Medium"/>
              <a:sym typeface="Fira Sans Extra Condensed Medium"/>
            </a:endParaRPr>
          </a:p>
        </p:txBody>
      </p:sp>
      <p:pic>
        <p:nvPicPr>
          <p:cNvPr id="944" name="Google Shape;944;g1689174e0bc_0_158"/>
          <p:cNvPicPr preferRelativeResize="0"/>
          <p:nvPr/>
        </p:nvPicPr>
        <p:blipFill rotWithShape="1">
          <a:blip r:embed="rId5">
            <a:alphaModFix/>
          </a:blip>
          <a:srcRect b="0" l="11582" r="19924" t="0"/>
          <a:stretch/>
        </p:blipFill>
        <p:spPr>
          <a:xfrm>
            <a:off x="10065525" y="3707025"/>
            <a:ext cx="1911651" cy="2937900"/>
          </a:xfrm>
          <a:prstGeom prst="rect">
            <a:avLst/>
          </a:prstGeom>
          <a:noFill/>
          <a:ln>
            <a:noFill/>
          </a:ln>
        </p:spPr>
      </p:pic>
      <p:grpSp>
        <p:nvGrpSpPr>
          <p:cNvPr id="945" name="Google Shape;945;g1689174e0bc_0_158"/>
          <p:cNvGrpSpPr/>
          <p:nvPr/>
        </p:nvGrpSpPr>
        <p:grpSpPr>
          <a:xfrm>
            <a:off x="472313" y="1172579"/>
            <a:ext cx="606300" cy="618951"/>
            <a:chOff x="6707084" y="3387403"/>
            <a:chExt cx="261145" cy="308504"/>
          </a:xfrm>
        </p:grpSpPr>
        <p:sp>
          <p:nvSpPr>
            <p:cNvPr id="946" name="Google Shape;946;g1689174e0bc_0_158"/>
            <p:cNvSpPr/>
            <p:nvPr/>
          </p:nvSpPr>
          <p:spPr>
            <a:xfrm>
              <a:off x="6726053" y="3542403"/>
              <a:ext cx="68238" cy="153504"/>
            </a:xfrm>
            <a:custGeom>
              <a:rect b="b" l="l" r="r" t="t"/>
              <a:pathLst>
                <a:path extrusionOk="0" h="4823" w="2144">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1689174e0bc_0_158"/>
            <p:cNvSpPr/>
            <p:nvPr/>
          </p:nvSpPr>
          <p:spPr>
            <a:xfrm>
              <a:off x="6803362" y="3542403"/>
              <a:ext cx="68238" cy="153504"/>
            </a:xfrm>
            <a:custGeom>
              <a:rect b="b" l="l" r="r" t="t"/>
              <a:pathLst>
                <a:path extrusionOk="0" h="4823" w="2144">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1689174e0bc_0_158"/>
            <p:cNvSpPr/>
            <p:nvPr/>
          </p:nvSpPr>
          <p:spPr>
            <a:xfrm>
              <a:off x="6880289" y="3542403"/>
              <a:ext cx="68620" cy="153504"/>
            </a:xfrm>
            <a:custGeom>
              <a:rect b="b" l="l" r="r" t="t"/>
              <a:pathLst>
                <a:path extrusionOk="0" h="4823" w="2156">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1689174e0bc_0_158"/>
            <p:cNvSpPr/>
            <p:nvPr/>
          </p:nvSpPr>
          <p:spPr>
            <a:xfrm>
              <a:off x="6707084" y="3387403"/>
              <a:ext cx="261145" cy="183072"/>
            </a:xfrm>
            <a:custGeom>
              <a:rect b="b" l="l" r="r" t="t"/>
              <a:pathLst>
                <a:path extrusionOk="0" h="5752" w="8205">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g1689174e0bc_0_166"/>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pic>
        <p:nvPicPr>
          <p:cNvPr id="955" name="Google Shape;955;g1689174e0bc_0_166"/>
          <p:cNvPicPr preferRelativeResize="0"/>
          <p:nvPr/>
        </p:nvPicPr>
        <p:blipFill>
          <a:blip r:embed="rId3">
            <a:alphaModFix/>
          </a:blip>
          <a:stretch>
            <a:fillRect/>
          </a:stretch>
        </p:blipFill>
        <p:spPr>
          <a:xfrm>
            <a:off x="472325" y="293680"/>
            <a:ext cx="1391976" cy="730701"/>
          </a:xfrm>
          <a:prstGeom prst="rect">
            <a:avLst/>
          </a:prstGeom>
          <a:noFill/>
          <a:ln>
            <a:noFill/>
          </a:ln>
        </p:spPr>
      </p:pic>
      <p:pic>
        <p:nvPicPr>
          <p:cNvPr id="956" name="Google Shape;956;g1689174e0bc_0_166"/>
          <p:cNvPicPr preferRelativeResize="0"/>
          <p:nvPr/>
        </p:nvPicPr>
        <p:blipFill>
          <a:blip r:embed="rId4">
            <a:alphaModFix/>
          </a:blip>
          <a:stretch>
            <a:fillRect/>
          </a:stretch>
        </p:blipFill>
        <p:spPr>
          <a:xfrm>
            <a:off x="932000" y="1870100"/>
            <a:ext cx="9000351" cy="4861301"/>
          </a:xfrm>
          <a:prstGeom prst="rect">
            <a:avLst/>
          </a:prstGeom>
          <a:noFill/>
          <a:ln>
            <a:noFill/>
          </a:ln>
        </p:spPr>
      </p:pic>
      <p:sp>
        <p:nvSpPr>
          <p:cNvPr id="957" name="Google Shape;957;g1689174e0bc_0_166"/>
          <p:cNvSpPr txBox="1"/>
          <p:nvPr/>
        </p:nvSpPr>
        <p:spPr>
          <a:xfrm>
            <a:off x="1196475" y="12734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Doanh số và giá khuyến mãi theo khu vực</a:t>
            </a:r>
            <a:endParaRPr sz="2400">
              <a:solidFill>
                <a:srgbClr val="FF7300"/>
              </a:solidFill>
              <a:latin typeface="Fira Sans Extra Condensed Medium"/>
              <a:ea typeface="Fira Sans Extra Condensed Medium"/>
              <a:cs typeface="Fira Sans Extra Condensed Medium"/>
              <a:sym typeface="Fira Sans Extra Condensed Medium"/>
            </a:endParaRPr>
          </a:p>
        </p:txBody>
      </p:sp>
      <p:pic>
        <p:nvPicPr>
          <p:cNvPr id="958" name="Google Shape;958;g1689174e0bc_0_166"/>
          <p:cNvPicPr preferRelativeResize="0"/>
          <p:nvPr/>
        </p:nvPicPr>
        <p:blipFill>
          <a:blip r:embed="rId5">
            <a:alphaModFix/>
          </a:blip>
          <a:stretch>
            <a:fillRect/>
          </a:stretch>
        </p:blipFill>
        <p:spPr>
          <a:xfrm>
            <a:off x="9955876" y="4093350"/>
            <a:ext cx="2155625" cy="2682100"/>
          </a:xfrm>
          <a:prstGeom prst="rect">
            <a:avLst/>
          </a:prstGeom>
          <a:noFill/>
          <a:ln>
            <a:noFill/>
          </a:ln>
        </p:spPr>
      </p:pic>
      <p:grpSp>
        <p:nvGrpSpPr>
          <p:cNvPr id="959" name="Google Shape;959;g1689174e0bc_0_166"/>
          <p:cNvGrpSpPr/>
          <p:nvPr/>
        </p:nvGrpSpPr>
        <p:grpSpPr>
          <a:xfrm>
            <a:off x="472432" y="1175855"/>
            <a:ext cx="680756" cy="542775"/>
            <a:chOff x="5778676" y="3826972"/>
            <a:chExt cx="349052" cy="313055"/>
          </a:xfrm>
        </p:grpSpPr>
        <p:sp>
          <p:nvSpPr>
            <p:cNvPr id="960" name="Google Shape;960;g1689174e0bc_0_166"/>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1689174e0bc_0_166"/>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1689174e0bc_0_166"/>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1689174e0bc_0_166"/>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1689174e0bc_0_166"/>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66c39664c7_0_63"/>
          <p:cNvSpPr txBox="1"/>
          <p:nvPr>
            <p:ph type="title"/>
          </p:nvPr>
        </p:nvSpPr>
        <p:spPr>
          <a:xfrm>
            <a:off x="1398225" y="320175"/>
            <a:ext cx="10366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highlight>
                  <a:schemeClr val="lt1"/>
                </a:highlight>
              </a:rPr>
              <a:t>Giới thiệu về dữ liệu</a:t>
            </a:r>
            <a:endParaRPr>
              <a:solidFill>
                <a:srgbClr val="FD6803"/>
              </a:solidFill>
              <a:highlight>
                <a:schemeClr val="lt1"/>
              </a:highlight>
            </a:endParaRPr>
          </a:p>
        </p:txBody>
      </p:sp>
      <p:sp>
        <p:nvSpPr>
          <p:cNvPr id="174" name="Google Shape;174;g166c39664c7_0_63"/>
          <p:cNvSpPr txBox="1"/>
          <p:nvPr/>
        </p:nvSpPr>
        <p:spPr>
          <a:xfrm>
            <a:off x="688500" y="2361288"/>
            <a:ext cx="10284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Tập dữ liệu Shopee về Sản phẩm Điện thoại, có thể tìm thấy trên shopee.vn, trong danh mục điện thoại, sắp xếp theo mức độ phổ biến nhất, bạn sẽ thấy rằng mỗi trang có 60 sản phẩm.</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Nguồn: https://www.kaggle.com/datasets/joehidney/shopeevn-phone-product-dataset</a:t>
            </a:r>
            <a:endParaRPr sz="1700">
              <a:latin typeface="Fira Sans Extra Condensed"/>
              <a:ea typeface="Fira Sans Extra Condensed"/>
              <a:cs typeface="Fira Sans Extra Condensed"/>
              <a:sym typeface="Fira Sans Extra Condensed"/>
            </a:endParaRPr>
          </a:p>
        </p:txBody>
      </p:sp>
      <p:graphicFrame>
        <p:nvGraphicFramePr>
          <p:cNvPr id="175" name="Google Shape;175;g166c39664c7_0_63"/>
          <p:cNvGraphicFramePr/>
          <p:nvPr/>
        </p:nvGraphicFramePr>
        <p:xfrm>
          <a:off x="612300" y="3725247"/>
          <a:ext cx="3000000" cy="3000000"/>
        </p:xfrm>
        <a:graphic>
          <a:graphicData uri="http://schemas.openxmlformats.org/drawingml/2006/table">
            <a:tbl>
              <a:tblPr>
                <a:noFill/>
                <a:tableStyleId>{CCCDDD1A-C7FE-4BD8-8B4A-CE199F554745}</a:tableStyleId>
              </a:tblPr>
              <a:tblGrid>
                <a:gridCol w="1009700"/>
                <a:gridCol w="1129550"/>
                <a:gridCol w="1129525"/>
                <a:gridCol w="7641325"/>
              </a:tblGrid>
              <a:tr h="393325">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Sheet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Tổng số hàng</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Tổng số cột</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ct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các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r>
              <a:tr h="422450">
                <a:tc>
                  <a:txBody>
                    <a:bodyPr/>
                    <a:lstStyle/>
                    <a:p>
                      <a:pPr indent="0" lvl="0" marL="0" rtl="0" algn="l">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ID</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4</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item id, shop id, shop location, name</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r>
              <a:tr h="784950">
                <a:tc>
                  <a:txBody>
                    <a:bodyPr/>
                    <a:lstStyle/>
                    <a:p>
                      <a:pPr indent="0" lvl="0" marL="0" rtl="0" algn="l">
                        <a:lnSpc>
                          <a:spcPct val="115000"/>
                        </a:lnSpc>
                        <a:spcBef>
                          <a:spcPts val="0"/>
                        </a:spcBef>
                        <a:spcAft>
                          <a:spcPts val="0"/>
                        </a:spcAft>
                        <a:buClr>
                          <a:schemeClr val="dk2"/>
                        </a:buClr>
                        <a:buSzPts val="1100"/>
                        <a:buFont typeface="Arial"/>
                        <a:buNone/>
                      </a:pPr>
                      <a:r>
                        <a:rPr lang="en-US" sz="1700">
                          <a:latin typeface="Fira Sans Extra Condensed"/>
                          <a:ea typeface="Fira Sans Extra Condensed"/>
                          <a:cs typeface="Fira Sans Extra Condensed"/>
                          <a:sym typeface="Fira Sans Extra Condensed"/>
                        </a:rPr>
                        <a:t>DATA</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12</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item id, shop id, brand, sold quantity, stock, discount price, original price, discount, </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liked count, rating star, number of ratings, product image link</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r h="566175">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RATING</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61472</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6</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item id, order id, cmt id, user name, comment, rating star</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bl>
          </a:graphicData>
        </a:graphic>
      </p:graphicFrame>
      <p:pic>
        <p:nvPicPr>
          <p:cNvPr id="176" name="Google Shape;176;g166c39664c7_0_63"/>
          <p:cNvPicPr preferRelativeResize="0"/>
          <p:nvPr/>
        </p:nvPicPr>
        <p:blipFill>
          <a:blip r:embed="rId3">
            <a:alphaModFix/>
          </a:blip>
          <a:stretch>
            <a:fillRect/>
          </a:stretch>
        </p:blipFill>
        <p:spPr>
          <a:xfrm>
            <a:off x="479400" y="320175"/>
            <a:ext cx="852900" cy="852900"/>
          </a:xfrm>
          <a:prstGeom prst="rect">
            <a:avLst/>
          </a:prstGeom>
          <a:noFill/>
          <a:ln>
            <a:noFill/>
          </a:ln>
        </p:spPr>
      </p:pic>
      <p:sp>
        <p:nvSpPr>
          <p:cNvPr id="177" name="Google Shape;177;g166c39664c7_0_63"/>
          <p:cNvSpPr txBox="1"/>
          <p:nvPr/>
        </p:nvSpPr>
        <p:spPr>
          <a:xfrm>
            <a:off x="1332300" y="1497625"/>
            <a:ext cx="64605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Giới thiệu chung</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178" name="Google Shape;178;g166c39664c7_0_63"/>
          <p:cNvGrpSpPr/>
          <p:nvPr/>
        </p:nvGrpSpPr>
        <p:grpSpPr>
          <a:xfrm>
            <a:off x="688507" y="1343366"/>
            <a:ext cx="434692" cy="622315"/>
            <a:chOff x="910723" y="1508212"/>
            <a:chExt cx="251660" cy="350166"/>
          </a:xfrm>
        </p:grpSpPr>
        <p:sp>
          <p:nvSpPr>
            <p:cNvPr id="179" name="Google Shape;179;g166c39664c7_0_63"/>
            <p:cNvSpPr/>
            <p:nvPr/>
          </p:nvSpPr>
          <p:spPr>
            <a:xfrm>
              <a:off x="910723" y="1508212"/>
              <a:ext cx="251660" cy="350166"/>
            </a:xfrm>
            <a:custGeom>
              <a:rect b="b" l="l" r="r" t="t"/>
              <a:pathLst>
                <a:path extrusionOk="0" h="11002" w="7907">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66c39664c7_0_63"/>
            <p:cNvSpPr/>
            <p:nvPr/>
          </p:nvSpPr>
          <p:spPr>
            <a:xfrm>
              <a:off x="1031604" y="1530205"/>
              <a:ext cx="10280" cy="10248"/>
            </a:xfrm>
            <a:custGeom>
              <a:rect b="b" l="l" r="r" t="t"/>
              <a:pathLst>
                <a:path extrusionOk="0" h="322" w="323">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66c39664c7_0_63"/>
            <p:cNvSpPr/>
            <p:nvPr/>
          </p:nvSpPr>
          <p:spPr>
            <a:xfrm>
              <a:off x="932334" y="1551784"/>
              <a:ext cx="208088" cy="273653"/>
            </a:xfrm>
            <a:custGeom>
              <a:rect b="b" l="l" r="r" t="t"/>
              <a:pathLst>
                <a:path extrusionOk="0" h="8598" w="6538">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66c39664c7_0_63"/>
            <p:cNvSpPr/>
            <p:nvPr/>
          </p:nvSpPr>
          <p:spPr>
            <a:xfrm>
              <a:off x="965689" y="1661302"/>
              <a:ext cx="32241" cy="32241"/>
            </a:xfrm>
            <a:custGeom>
              <a:rect b="b" l="l" r="r" t="t"/>
              <a:pathLst>
                <a:path extrusionOk="0" h="1013" w="1013">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66c39664c7_0_63"/>
            <p:cNvSpPr/>
            <p:nvPr/>
          </p:nvSpPr>
          <p:spPr>
            <a:xfrm>
              <a:off x="965689" y="1710571"/>
              <a:ext cx="32241" cy="32241"/>
            </a:xfrm>
            <a:custGeom>
              <a:rect b="b" l="l" r="r" t="t"/>
              <a:pathLst>
                <a:path extrusionOk="0" h="1013" w="1013">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66c39664c7_0_63"/>
            <p:cNvSpPr/>
            <p:nvPr/>
          </p:nvSpPr>
          <p:spPr>
            <a:xfrm>
              <a:off x="965689" y="1760604"/>
              <a:ext cx="32241" cy="31859"/>
            </a:xfrm>
            <a:custGeom>
              <a:rect b="b" l="l" r="r" t="t"/>
              <a:pathLst>
                <a:path extrusionOk="0" h="1001" w="1013">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166c39664c7_0_63"/>
            <p:cNvSpPr/>
            <p:nvPr/>
          </p:nvSpPr>
          <p:spPr>
            <a:xfrm>
              <a:off x="1009643" y="1661302"/>
              <a:ext cx="59899" cy="10662"/>
            </a:xfrm>
            <a:custGeom>
              <a:rect b="b" l="l" r="r" t="t"/>
              <a:pathLst>
                <a:path extrusionOk="0" h="335" w="1882">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66c39664c7_0_63"/>
            <p:cNvSpPr/>
            <p:nvPr/>
          </p:nvSpPr>
          <p:spPr>
            <a:xfrm>
              <a:off x="1009643" y="1683677"/>
              <a:ext cx="98188" cy="10630"/>
            </a:xfrm>
            <a:custGeom>
              <a:rect b="b" l="l" r="r" t="t"/>
              <a:pathLst>
                <a:path extrusionOk="0" h="334" w="3085">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66c39664c7_0_63"/>
            <p:cNvSpPr/>
            <p:nvPr/>
          </p:nvSpPr>
          <p:spPr>
            <a:xfrm>
              <a:off x="1009643" y="1710571"/>
              <a:ext cx="59899" cy="10630"/>
            </a:xfrm>
            <a:custGeom>
              <a:rect b="b" l="l" r="r" t="t"/>
              <a:pathLst>
                <a:path extrusionOk="0" h="334" w="1882">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66c39664c7_0_63"/>
            <p:cNvSpPr/>
            <p:nvPr/>
          </p:nvSpPr>
          <p:spPr>
            <a:xfrm>
              <a:off x="1009643" y="1732946"/>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66c39664c7_0_63"/>
            <p:cNvSpPr/>
            <p:nvPr/>
          </p:nvSpPr>
          <p:spPr>
            <a:xfrm>
              <a:off x="1009643" y="1760604"/>
              <a:ext cx="59899" cy="10248"/>
            </a:xfrm>
            <a:custGeom>
              <a:rect b="b" l="l" r="r" t="t"/>
              <a:pathLst>
                <a:path extrusionOk="0" h="322" w="1882">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66c39664c7_0_63"/>
            <p:cNvSpPr/>
            <p:nvPr/>
          </p:nvSpPr>
          <p:spPr>
            <a:xfrm>
              <a:off x="1009643" y="1782183"/>
              <a:ext cx="98188" cy="10662"/>
            </a:xfrm>
            <a:custGeom>
              <a:rect b="b" l="l" r="r" t="t"/>
              <a:pathLst>
                <a:path extrusionOk="0" h="335" w="3085">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66c39664c7_0_63"/>
            <p:cNvSpPr/>
            <p:nvPr/>
          </p:nvSpPr>
          <p:spPr>
            <a:xfrm>
              <a:off x="1009643" y="1579473"/>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66c39664c7_0_63"/>
            <p:cNvSpPr/>
            <p:nvPr/>
          </p:nvSpPr>
          <p:spPr>
            <a:xfrm>
              <a:off x="965689" y="1628711"/>
              <a:ext cx="142142" cy="10662"/>
            </a:xfrm>
            <a:custGeom>
              <a:rect b="b" l="l" r="r" t="t"/>
              <a:pathLst>
                <a:path extrusionOk="0" h="335" w="4466">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66c39664c7_0_63"/>
            <p:cNvSpPr/>
            <p:nvPr/>
          </p:nvSpPr>
          <p:spPr>
            <a:xfrm>
              <a:off x="1009643" y="1601434"/>
              <a:ext cx="26926" cy="10280"/>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66c39664c7_0_63"/>
            <p:cNvSpPr/>
            <p:nvPr/>
          </p:nvSpPr>
          <p:spPr>
            <a:xfrm>
              <a:off x="1047550" y="1601434"/>
              <a:ext cx="26926" cy="10280"/>
            </a:xfrm>
            <a:custGeom>
              <a:rect b="b" l="l" r="r" t="t"/>
              <a:pathLst>
                <a:path extrusionOk="0" h="323" w="846">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66c39664c7_0_63"/>
            <p:cNvSpPr/>
            <p:nvPr/>
          </p:nvSpPr>
          <p:spPr>
            <a:xfrm>
              <a:off x="966071" y="1579473"/>
              <a:ext cx="32241" cy="32241"/>
            </a:xfrm>
            <a:custGeom>
              <a:rect b="b" l="l" r="r" t="t"/>
              <a:pathLst>
                <a:path extrusionOk="0" h="1013" w="1013">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g1689174e0bc_0_152"/>
          <p:cNvPicPr preferRelativeResize="0"/>
          <p:nvPr/>
        </p:nvPicPr>
        <p:blipFill>
          <a:blip r:embed="rId3">
            <a:alphaModFix/>
          </a:blip>
          <a:stretch>
            <a:fillRect/>
          </a:stretch>
        </p:blipFill>
        <p:spPr>
          <a:xfrm>
            <a:off x="942950" y="1836325"/>
            <a:ext cx="6940400" cy="4957425"/>
          </a:xfrm>
          <a:prstGeom prst="rect">
            <a:avLst/>
          </a:prstGeom>
          <a:noFill/>
          <a:ln>
            <a:noFill/>
          </a:ln>
        </p:spPr>
      </p:pic>
      <p:sp>
        <p:nvSpPr>
          <p:cNvPr id="970" name="Google Shape;970;g1689174e0bc_0_152"/>
          <p:cNvSpPr txBox="1"/>
          <p:nvPr>
            <p:ph type="title"/>
          </p:nvPr>
        </p:nvSpPr>
        <p:spPr>
          <a:xfrm>
            <a:off x="1864300" y="235475"/>
            <a:ext cx="9967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Phân tích</a:t>
            </a:r>
            <a:r>
              <a:rPr lang="en-US">
                <a:solidFill>
                  <a:srgbClr val="FD6803"/>
                </a:solidFill>
              </a:rPr>
              <a:t> tương quan</a:t>
            </a:r>
            <a:endParaRPr>
              <a:solidFill>
                <a:srgbClr val="FD6803"/>
              </a:solidFill>
            </a:endParaRPr>
          </a:p>
        </p:txBody>
      </p:sp>
      <p:pic>
        <p:nvPicPr>
          <p:cNvPr id="971" name="Google Shape;971;g1689174e0bc_0_152"/>
          <p:cNvPicPr preferRelativeResize="0"/>
          <p:nvPr/>
        </p:nvPicPr>
        <p:blipFill>
          <a:blip r:embed="rId4">
            <a:alphaModFix/>
          </a:blip>
          <a:stretch>
            <a:fillRect/>
          </a:stretch>
        </p:blipFill>
        <p:spPr>
          <a:xfrm>
            <a:off x="472325" y="293680"/>
            <a:ext cx="1391976" cy="730701"/>
          </a:xfrm>
          <a:prstGeom prst="rect">
            <a:avLst/>
          </a:prstGeom>
          <a:noFill/>
          <a:ln>
            <a:noFill/>
          </a:ln>
        </p:spPr>
      </p:pic>
      <p:sp>
        <p:nvSpPr>
          <p:cNvPr id="972" name="Google Shape;972;g1689174e0bc_0_152"/>
          <p:cNvSpPr txBox="1"/>
          <p:nvPr/>
        </p:nvSpPr>
        <p:spPr>
          <a:xfrm>
            <a:off x="1131925" y="1305438"/>
            <a:ext cx="84714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7300"/>
                </a:solidFill>
                <a:latin typeface="Fira Sans Extra Condensed Medium"/>
                <a:ea typeface="Fira Sans Extra Condensed Medium"/>
                <a:cs typeface="Fira Sans Extra Condensed Medium"/>
                <a:sym typeface="Fira Sans Extra Condensed Medium"/>
              </a:rPr>
              <a:t>Các thương hiệu mà top 5 khách hàng mua nhiều nhất mua</a:t>
            </a:r>
            <a:endParaRPr sz="2400">
              <a:solidFill>
                <a:srgbClr val="FF7300"/>
              </a:solidFill>
              <a:latin typeface="Fira Sans Extra Condensed Medium"/>
              <a:ea typeface="Fira Sans Extra Condensed Medium"/>
              <a:cs typeface="Fira Sans Extra Condensed Medium"/>
              <a:sym typeface="Fira Sans Extra Condensed Medium"/>
            </a:endParaRPr>
          </a:p>
        </p:txBody>
      </p:sp>
      <p:grpSp>
        <p:nvGrpSpPr>
          <p:cNvPr id="973" name="Google Shape;973;g1689174e0bc_0_152"/>
          <p:cNvGrpSpPr/>
          <p:nvPr/>
        </p:nvGrpSpPr>
        <p:grpSpPr>
          <a:xfrm>
            <a:off x="472335" y="1149139"/>
            <a:ext cx="659594" cy="562421"/>
            <a:chOff x="1749728" y="2894777"/>
            <a:chExt cx="386927" cy="363438"/>
          </a:xfrm>
        </p:grpSpPr>
        <p:sp>
          <p:nvSpPr>
            <p:cNvPr id="974" name="Google Shape;974;g1689174e0bc_0_152"/>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1689174e0bc_0_152"/>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g1689174e0bc_0_152"/>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1689174e0bc_0_152"/>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1689174e0bc_0_152"/>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1689174e0bc_0_152"/>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1689174e0bc_0_152"/>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1" name="Google Shape;981;g1689174e0bc_0_152"/>
          <p:cNvPicPr preferRelativeResize="0"/>
          <p:nvPr/>
        </p:nvPicPr>
        <p:blipFill>
          <a:blip r:embed="rId5">
            <a:alphaModFix/>
          </a:blip>
          <a:stretch>
            <a:fillRect/>
          </a:stretch>
        </p:blipFill>
        <p:spPr>
          <a:xfrm>
            <a:off x="9351575" y="3528900"/>
            <a:ext cx="2373675" cy="297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g16a009d3a5e_0_268"/>
          <p:cNvGrpSpPr/>
          <p:nvPr/>
        </p:nvGrpSpPr>
        <p:grpSpPr>
          <a:xfrm>
            <a:off x="6810574" y="1256897"/>
            <a:ext cx="3270235" cy="6453062"/>
            <a:chOff x="6091785" y="1054075"/>
            <a:chExt cx="2466427" cy="5036339"/>
          </a:xfrm>
        </p:grpSpPr>
        <p:sp>
          <p:nvSpPr>
            <p:cNvPr id="987" name="Google Shape;987;g16a009d3a5e_0_268"/>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16a009d3a5e_0_268"/>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16a009d3a5e_0_268"/>
            <p:cNvSpPr/>
            <p:nvPr/>
          </p:nvSpPr>
          <p:spPr>
            <a:xfrm>
              <a:off x="6187601" y="1135209"/>
              <a:ext cx="2274490" cy="4874082"/>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g16a009d3a5e_0_268"/>
            <p:cNvSpPr/>
            <p:nvPr/>
          </p:nvSpPr>
          <p:spPr>
            <a:xfrm>
              <a:off x="6705225" y="1054075"/>
              <a:ext cx="1239247"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16a009d3a5e_0_268"/>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16a009d3a5e_0_268"/>
            <p:cNvSpPr/>
            <p:nvPr/>
          </p:nvSpPr>
          <p:spPr>
            <a:xfrm>
              <a:off x="75816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16a009d3a5e_0_268"/>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16a009d3a5e_0_268"/>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16a009d3a5e_0_268"/>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16a009d3a5e_0_268"/>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16a009d3a5e_0_268"/>
            <p:cNvSpPr/>
            <p:nvPr/>
          </p:nvSpPr>
          <p:spPr>
            <a:xfrm>
              <a:off x="6772294" y="2149999"/>
              <a:ext cx="285306" cy="465306"/>
            </a:xfrm>
            <a:custGeom>
              <a:rect b="b" l="l" r="r" t="t"/>
              <a:pathLst>
                <a:path extrusionOk="0" h="1520" w="932">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16a009d3a5e_0_268"/>
            <p:cNvSpPr/>
            <p:nvPr/>
          </p:nvSpPr>
          <p:spPr>
            <a:xfrm>
              <a:off x="7133519" y="2364590"/>
              <a:ext cx="34898" cy="244592"/>
            </a:xfrm>
            <a:custGeom>
              <a:rect b="b" l="l" r="r" t="t"/>
              <a:pathLst>
                <a:path extrusionOk="0" h="799" w="114">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6a009d3a5e_0_268"/>
            <p:cNvSpPr/>
            <p:nvPr/>
          </p:nvSpPr>
          <p:spPr>
            <a:xfrm>
              <a:off x="7229641" y="2154591"/>
              <a:ext cx="307653" cy="454592"/>
            </a:xfrm>
            <a:custGeom>
              <a:rect b="b" l="l" r="r" t="t"/>
              <a:pathLst>
                <a:path extrusionOk="0" h="1485" w="1005">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16a009d3a5e_0_268"/>
            <p:cNvSpPr/>
            <p:nvPr/>
          </p:nvSpPr>
          <p:spPr>
            <a:xfrm>
              <a:off x="7595457" y="2153061"/>
              <a:ext cx="279184" cy="456123"/>
            </a:xfrm>
            <a:custGeom>
              <a:rect b="b" l="l" r="r" t="t"/>
              <a:pathLst>
                <a:path extrusionOk="0" h="1490" w="912">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6a009d3a5e_0_268"/>
            <p:cNvSpPr/>
            <p:nvPr/>
          </p:nvSpPr>
          <p:spPr>
            <a:xfrm>
              <a:off x="7273110" y="1565309"/>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16a009d3a5e_0_268"/>
            <p:cNvSpPr/>
            <p:nvPr/>
          </p:nvSpPr>
          <p:spPr>
            <a:xfrm>
              <a:off x="7251988" y="1640308"/>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16a009d3a5e_0_268"/>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16a009d3a5e_0_268"/>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16a009d3a5e_0_268"/>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16a009d3a5e_0_268"/>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16a009d3a5e_0_268"/>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16a009d3a5e_0_268"/>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16a009d3a5e_0_268"/>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16a009d3a5e_0_268"/>
            <p:cNvSpPr/>
            <p:nvPr/>
          </p:nvSpPr>
          <p:spPr>
            <a:xfrm>
              <a:off x="6216070" y="1162148"/>
              <a:ext cx="1484388" cy="2728776"/>
            </a:xfrm>
            <a:custGeom>
              <a:rect b="b" l="l" r="r" t="t"/>
              <a:pathLst>
                <a:path extrusionOk="0" h="8914" w="4849">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g16a009d3a5e_0_268"/>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Nội dung</a:t>
            </a:r>
            <a:endParaRPr>
              <a:solidFill>
                <a:schemeClr val="dk1"/>
              </a:solidFill>
            </a:endParaRPr>
          </a:p>
        </p:txBody>
      </p:sp>
      <p:grpSp>
        <p:nvGrpSpPr>
          <p:cNvPr id="1012" name="Google Shape;1012;g16a009d3a5e_0_268"/>
          <p:cNvGrpSpPr/>
          <p:nvPr/>
        </p:nvGrpSpPr>
        <p:grpSpPr>
          <a:xfrm>
            <a:off x="3025265" y="5705666"/>
            <a:ext cx="4458783" cy="819592"/>
            <a:chOff x="3391975" y="3745700"/>
            <a:chExt cx="3030300" cy="609000"/>
          </a:xfrm>
        </p:grpSpPr>
        <p:sp>
          <p:nvSpPr>
            <p:cNvPr id="1013" name="Google Shape;1013;g16a009d3a5e_0_268"/>
            <p:cNvSpPr/>
            <p:nvPr/>
          </p:nvSpPr>
          <p:spPr>
            <a:xfrm>
              <a:off x="3391975" y="3745700"/>
              <a:ext cx="3030300" cy="609000"/>
            </a:xfrm>
            <a:prstGeom prst="homePlate">
              <a:avLst>
                <a:gd fmla="val 50000" name="adj"/>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16a009d3a5e_0_268"/>
            <p:cNvSpPr txBox="1"/>
            <p:nvPr/>
          </p:nvSpPr>
          <p:spPr>
            <a:xfrm>
              <a:off x="3471281" y="3893296"/>
              <a:ext cx="2145600" cy="3138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DashBoard</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15" name="Google Shape;1015;g16a009d3a5e_0_268"/>
          <p:cNvGrpSpPr/>
          <p:nvPr/>
        </p:nvGrpSpPr>
        <p:grpSpPr>
          <a:xfrm>
            <a:off x="2339465" y="1825658"/>
            <a:ext cx="4458783" cy="819592"/>
            <a:chOff x="2925888" y="1589375"/>
            <a:chExt cx="3030300" cy="609000"/>
          </a:xfrm>
        </p:grpSpPr>
        <p:sp>
          <p:nvSpPr>
            <p:cNvPr id="1016" name="Google Shape;1016;g16a009d3a5e_0_268"/>
            <p:cNvSpPr/>
            <p:nvPr/>
          </p:nvSpPr>
          <p:spPr>
            <a:xfrm>
              <a:off x="2925888" y="1589375"/>
              <a:ext cx="3030300" cy="609000"/>
            </a:xfrm>
            <a:prstGeom prst="homePlate">
              <a:avLst>
                <a:gd fmla="val 50000"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16a009d3a5e_0_268"/>
            <p:cNvSpPr txBox="1"/>
            <p:nvPr/>
          </p:nvSpPr>
          <p:spPr>
            <a:xfrm>
              <a:off x="3005257" y="1736977"/>
              <a:ext cx="2274600" cy="3138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Giới thiệu và xử lý dữ liệu</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18" name="Google Shape;1018;g16a009d3a5e_0_268"/>
          <p:cNvGrpSpPr/>
          <p:nvPr/>
        </p:nvGrpSpPr>
        <p:grpSpPr>
          <a:xfrm>
            <a:off x="2339465" y="2792985"/>
            <a:ext cx="4458783" cy="819592"/>
            <a:chOff x="2925888" y="2308150"/>
            <a:chExt cx="3030300" cy="609000"/>
          </a:xfrm>
        </p:grpSpPr>
        <p:sp>
          <p:nvSpPr>
            <p:cNvPr id="1019" name="Google Shape;1019;g16a009d3a5e_0_268"/>
            <p:cNvSpPr/>
            <p:nvPr/>
          </p:nvSpPr>
          <p:spPr>
            <a:xfrm>
              <a:off x="2925888" y="2308150"/>
              <a:ext cx="3030300" cy="609000"/>
            </a:xfrm>
            <a:prstGeom prst="homePlate">
              <a:avLst>
                <a:gd fmla="val 50000" name="adj"/>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16a009d3a5e_0_268"/>
            <p:cNvSpPr txBox="1"/>
            <p:nvPr/>
          </p:nvSpPr>
          <p:spPr>
            <a:xfrm>
              <a:off x="3005262" y="2455750"/>
              <a:ext cx="2145600" cy="3138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EDA</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21" name="Google Shape;1021;g16a009d3a5e_0_268"/>
          <p:cNvGrpSpPr/>
          <p:nvPr/>
        </p:nvGrpSpPr>
        <p:grpSpPr>
          <a:xfrm>
            <a:off x="2339465" y="3760313"/>
            <a:ext cx="4458783" cy="819592"/>
            <a:chOff x="2925888" y="3026925"/>
            <a:chExt cx="3030300" cy="609000"/>
          </a:xfrm>
        </p:grpSpPr>
        <p:sp>
          <p:nvSpPr>
            <p:cNvPr id="1022" name="Google Shape;1022;g16a009d3a5e_0_268"/>
            <p:cNvSpPr/>
            <p:nvPr/>
          </p:nvSpPr>
          <p:spPr>
            <a:xfrm>
              <a:off x="2925888" y="3026925"/>
              <a:ext cx="3030300" cy="609000"/>
            </a:xfrm>
            <a:prstGeom prst="homePlate">
              <a:avLst>
                <a:gd fmla="val 50000" name="adj"/>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g16a009d3a5e_0_268"/>
            <p:cNvSpPr txBox="1"/>
            <p:nvPr/>
          </p:nvSpPr>
          <p:spPr>
            <a:xfrm>
              <a:off x="3005194" y="3174523"/>
              <a:ext cx="2145600" cy="3138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tương quan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024" name="Google Shape;1024;g16a009d3a5e_0_268"/>
          <p:cNvGrpSpPr/>
          <p:nvPr/>
        </p:nvGrpSpPr>
        <p:grpSpPr>
          <a:xfrm>
            <a:off x="2339465" y="4727641"/>
            <a:ext cx="4458783" cy="819592"/>
            <a:chOff x="2925888" y="3745700"/>
            <a:chExt cx="3030300" cy="609000"/>
          </a:xfrm>
        </p:grpSpPr>
        <p:sp>
          <p:nvSpPr>
            <p:cNvPr id="1025" name="Google Shape;1025;g16a009d3a5e_0_268"/>
            <p:cNvSpPr/>
            <p:nvPr/>
          </p:nvSpPr>
          <p:spPr>
            <a:xfrm>
              <a:off x="2925888" y="3745700"/>
              <a:ext cx="3030300" cy="6090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16a009d3a5e_0_268"/>
            <p:cNvSpPr txBox="1"/>
            <p:nvPr/>
          </p:nvSpPr>
          <p:spPr>
            <a:xfrm>
              <a:off x="3005194" y="3893296"/>
              <a:ext cx="2145600" cy="3138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027" name="Google Shape;1027;g16a009d3a5e_0_268"/>
          <p:cNvSpPr txBox="1"/>
          <p:nvPr/>
        </p:nvSpPr>
        <p:spPr>
          <a:xfrm>
            <a:off x="7488075" y="3362550"/>
            <a:ext cx="205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Lato Light"/>
                <a:ea typeface="Lato Light"/>
                <a:cs typeface="Lato Light"/>
                <a:sym typeface="Lato Light"/>
              </a:rPr>
              <a:t>Sunday, October 16</a:t>
            </a:r>
            <a:endParaRPr sz="1600">
              <a:solidFill>
                <a:schemeClr val="lt1"/>
              </a:solidFill>
              <a:latin typeface="Lato Light"/>
              <a:ea typeface="Lato Light"/>
              <a:cs typeface="Lato Light"/>
              <a:sym typeface="Lato Light"/>
            </a:endParaRPr>
          </a:p>
        </p:txBody>
      </p:sp>
      <p:pic>
        <p:nvPicPr>
          <p:cNvPr id="1028" name="Google Shape;1028;g16a009d3a5e_0_268"/>
          <p:cNvPicPr preferRelativeResize="0"/>
          <p:nvPr/>
        </p:nvPicPr>
        <p:blipFill>
          <a:blip r:embed="rId3">
            <a:alphaModFix/>
          </a:blip>
          <a:stretch>
            <a:fillRect/>
          </a:stretch>
        </p:blipFill>
        <p:spPr>
          <a:xfrm>
            <a:off x="7707824" y="4122376"/>
            <a:ext cx="1616424" cy="22963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1689174e0bc_0_180"/>
          <p:cNvSpPr txBox="1"/>
          <p:nvPr>
            <p:ph type="title"/>
          </p:nvPr>
        </p:nvSpPr>
        <p:spPr>
          <a:xfrm>
            <a:off x="2277125" y="202488"/>
            <a:ext cx="9434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Wo</a:t>
            </a:r>
            <a:r>
              <a:rPr lang="en-US" sz="4427">
                <a:solidFill>
                  <a:srgbClr val="FD6803"/>
                </a:solidFill>
                <a:highlight>
                  <a:srgbClr val="FFFFFF"/>
                </a:highlight>
                <a:latin typeface="Arial"/>
                <a:ea typeface="Arial"/>
                <a:cs typeface="Arial"/>
                <a:sym typeface="Arial"/>
              </a:rPr>
              <a:t>rdcloud</a:t>
            </a:r>
            <a:endParaRPr sz="4427">
              <a:solidFill>
                <a:srgbClr val="FD6803"/>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FD6803"/>
              </a:solidFill>
            </a:endParaRPr>
          </a:p>
        </p:txBody>
      </p:sp>
      <p:pic>
        <p:nvPicPr>
          <p:cNvPr id="1034" name="Google Shape;1034;g1689174e0bc_0_180"/>
          <p:cNvPicPr preferRelativeResize="0"/>
          <p:nvPr/>
        </p:nvPicPr>
        <p:blipFill>
          <a:blip r:embed="rId3">
            <a:alphaModFix/>
          </a:blip>
          <a:stretch>
            <a:fillRect/>
          </a:stretch>
        </p:blipFill>
        <p:spPr>
          <a:xfrm>
            <a:off x="517150" y="325100"/>
            <a:ext cx="1759975" cy="607700"/>
          </a:xfrm>
          <a:prstGeom prst="rect">
            <a:avLst/>
          </a:prstGeom>
          <a:noFill/>
          <a:ln>
            <a:noFill/>
          </a:ln>
        </p:spPr>
      </p:pic>
      <p:pic>
        <p:nvPicPr>
          <p:cNvPr id="1035" name="Google Shape;1035;g1689174e0bc_0_180"/>
          <p:cNvPicPr preferRelativeResize="0"/>
          <p:nvPr/>
        </p:nvPicPr>
        <p:blipFill rotWithShape="1">
          <a:blip r:embed="rId4">
            <a:alphaModFix/>
          </a:blip>
          <a:srcRect b="14068" l="12726" r="13155" t="16899"/>
          <a:stretch/>
        </p:blipFill>
        <p:spPr>
          <a:xfrm>
            <a:off x="5406625" y="679775"/>
            <a:ext cx="6258750" cy="5829249"/>
          </a:xfrm>
          <a:prstGeom prst="rect">
            <a:avLst/>
          </a:prstGeom>
          <a:noFill/>
          <a:ln>
            <a:noFill/>
          </a:ln>
        </p:spPr>
      </p:pic>
      <p:sp>
        <p:nvSpPr>
          <p:cNvPr id="1036" name="Google Shape;1036;g1689174e0bc_0_180"/>
          <p:cNvSpPr txBox="1"/>
          <p:nvPr/>
        </p:nvSpPr>
        <p:spPr>
          <a:xfrm>
            <a:off x="1196475" y="1273450"/>
            <a:ext cx="4070100" cy="4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6600"/>
                </a:solidFill>
                <a:latin typeface="Fira Sans Extra Condensed Medium"/>
                <a:ea typeface="Fira Sans Extra Condensed Medium"/>
                <a:cs typeface="Fira Sans Extra Condensed Medium"/>
                <a:sym typeface="Fira Sans Extra Condensed Medium"/>
              </a:rPr>
              <a:t>Wordcloud về các bình luận</a:t>
            </a:r>
            <a:endParaRPr sz="2400">
              <a:solidFill>
                <a:srgbClr val="FF6600"/>
              </a:solidFill>
              <a:latin typeface="Fira Sans Extra Condensed Medium"/>
              <a:ea typeface="Fira Sans Extra Condensed Medium"/>
              <a:cs typeface="Fira Sans Extra Condensed Medium"/>
              <a:sym typeface="Fira Sans Extra Condensed Medium"/>
            </a:endParaRPr>
          </a:p>
        </p:txBody>
      </p:sp>
      <p:grpSp>
        <p:nvGrpSpPr>
          <p:cNvPr id="1037" name="Google Shape;1037;g1689174e0bc_0_180"/>
          <p:cNvGrpSpPr/>
          <p:nvPr/>
        </p:nvGrpSpPr>
        <p:grpSpPr>
          <a:xfrm>
            <a:off x="517159" y="1240381"/>
            <a:ext cx="539270" cy="523929"/>
            <a:chOff x="3094217" y="1976585"/>
            <a:chExt cx="350198" cy="350548"/>
          </a:xfrm>
        </p:grpSpPr>
        <p:sp>
          <p:nvSpPr>
            <p:cNvPr id="1038" name="Google Shape;1038;g1689174e0bc_0_180"/>
            <p:cNvSpPr/>
            <p:nvPr/>
          </p:nvSpPr>
          <p:spPr>
            <a:xfrm>
              <a:off x="3094217" y="2129039"/>
              <a:ext cx="131543" cy="197362"/>
            </a:xfrm>
            <a:custGeom>
              <a:rect b="b" l="l" r="r" t="t"/>
              <a:pathLst>
                <a:path extrusionOk="0" h="6201" w="4133">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1689174e0bc_0_180"/>
            <p:cNvSpPr/>
            <p:nvPr/>
          </p:nvSpPr>
          <p:spPr>
            <a:xfrm>
              <a:off x="3116592" y="2293778"/>
              <a:ext cx="10630" cy="32241"/>
            </a:xfrm>
            <a:custGeom>
              <a:rect b="b" l="l" r="r" t="t"/>
              <a:pathLst>
                <a:path extrusionOk="0" h="1013" w="334">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1689174e0bc_0_180"/>
            <p:cNvSpPr/>
            <p:nvPr/>
          </p:nvSpPr>
          <p:spPr>
            <a:xfrm>
              <a:off x="3193519" y="2293778"/>
              <a:ext cx="10248" cy="32241"/>
            </a:xfrm>
            <a:custGeom>
              <a:rect b="b" l="l" r="r" t="t"/>
              <a:pathLst>
                <a:path extrusionOk="0" h="1013" w="322">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1689174e0bc_0_180"/>
            <p:cNvSpPr/>
            <p:nvPr/>
          </p:nvSpPr>
          <p:spPr>
            <a:xfrm>
              <a:off x="3346227" y="2166755"/>
              <a:ext cx="54966" cy="18301"/>
            </a:xfrm>
            <a:custGeom>
              <a:rect b="b" l="l" r="r" t="t"/>
              <a:pathLst>
                <a:path extrusionOk="0" h="575" w="1727">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1689174e0bc_0_180"/>
            <p:cNvSpPr/>
            <p:nvPr/>
          </p:nvSpPr>
          <p:spPr>
            <a:xfrm>
              <a:off x="3302655" y="2134991"/>
              <a:ext cx="141760" cy="192143"/>
            </a:xfrm>
            <a:custGeom>
              <a:rect b="b" l="l" r="r" t="t"/>
              <a:pathLst>
                <a:path extrusionOk="0" h="6037" w="4454">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1689174e0bc_0_180"/>
            <p:cNvSpPr/>
            <p:nvPr/>
          </p:nvSpPr>
          <p:spPr>
            <a:xfrm>
              <a:off x="3330313" y="2288463"/>
              <a:ext cx="10248" cy="37938"/>
            </a:xfrm>
            <a:custGeom>
              <a:rect b="b" l="l" r="r" t="t"/>
              <a:pathLst>
                <a:path extrusionOk="0" h="1192" w="322">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1689174e0bc_0_180"/>
            <p:cNvSpPr/>
            <p:nvPr/>
          </p:nvSpPr>
          <p:spPr>
            <a:xfrm>
              <a:off x="3406859" y="2288463"/>
              <a:ext cx="10630" cy="37938"/>
            </a:xfrm>
            <a:custGeom>
              <a:rect b="b" l="l" r="r" t="t"/>
              <a:pathLst>
                <a:path extrusionOk="0" h="1192" w="334">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1689174e0bc_0_180"/>
            <p:cNvSpPr/>
            <p:nvPr/>
          </p:nvSpPr>
          <p:spPr>
            <a:xfrm>
              <a:off x="3149183" y="1976585"/>
              <a:ext cx="219419" cy="183072"/>
            </a:xfrm>
            <a:custGeom>
              <a:rect b="b" l="l" r="r" t="t"/>
              <a:pathLst>
                <a:path extrusionOk="0" h="5752" w="6894">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1689174e0bc_0_180"/>
            <p:cNvSpPr/>
            <p:nvPr/>
          </p:nvSpPr>
          <p:spPr>
            <a:xfrm>
              <a:off x="3187822" y="2009177"/>
              <a:ext cx="26926" cy="10280"/>
            </a:xfrm>
            <a:custGeom>
              <a:rect b="b" l="l" r="r" t="t"/>
              <a:pathLst>
                <a:path extrusionOk="0" h="323" w="846">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1689174e0bc_0_180"/>
            <p:cNvSpPr/>
            <p:nvPr/>
          </p:nvSpPr>
          <p:spPr>
            <a:xfrm>
              <a:off x="3226110" y="2009177"/>
              <a:ext cx="81478" cy="10280"/>
            </a:xfrm>
            <a:custGeom>
              <a:rect b="b" l="l" r="r" t="t"/>
              <a:pathLst>
                <a:path extrusionOk="0" h="323" w="256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1689174e0bc_0_180"/>
            <p:cNvSpPr/>
            <p:nvPr/>
          </p:nvSpPr>
          <p:spPr>
            <a:xfrm>
              <a:off x="3187822" y="2036453"/>
              <a:ext cx="119767" cy="10662"/>
            </a:xfrm>
            <a:custGeom>
              <a:rect b="b" l="l" r="r" t="t"/>
              <a:pathLst>
                <a:path extrusionOk="0" h="335" w="3763">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1689174e0bc_0_180"/>
            <p:cNvSpPr/>
            <p:nvPr/>
          </p:nvSpPr>
          <p:spPr>
            <a:xfrm>
              <a:off x="3187822" y="2064143"/>
              <a:ext cx="81510" cy="10248"/>
            </a:xfrm>
            <a:custGeom>
              <a:rect b="b" l="l" r="r" t="t"/>
              <a:pathLst>
                <a:path extrusionOk="0" h="322" w="2561">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1689174e0bc_0_180"/>
            <p:cNvSpPr/>
            <p:nvPr/>
          </p:nvSpPr>
          <p:spPr>
            <a:xfrm>
              <a:off x="3280663" y="2064143"/>
              <a:ext cx="26926" cy="10248"/>
            </a:xfrm>
            <a:custGeom>
              <a:rect b="b" l="l" r="r" t="t"/>
              <a:pathLst>
                <a:path extrusionOk="0" h="322" w="846">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g1689174e0bc_0_197"/>
          <p:cNvPicPr preferRelativeResize="0"/>
          <p:nvPr/>
        </p:nvPicPr>
        <p:blipFill>
          <a:blip r:embed="rId3">
            <a:alphaModFix/>
          </a:blip>
          <a:stretch>
            <a:fillRect/>
          </a:stretch>
        </p:blipFill>
        <p:spPr>
          <a:xfrm>
            <a:off x="4752200" y="299500"/>
            <a:ext cx="6959625" cy="6259001"/>
          </a:xfrm>
          <a:prstGeom prst="rect">
            <a:avLst/>
          </a:prstGeom>
          <a:noFill/>
          <a:ln>
            <a:noFill/>
          </a:ln>
        </p:spPr>
      </p:pic>
      <p:sp>
        <p:nvSpPr>
          <p:cNvPr id="1056" name="Google Shape;1056;g1689174e0bc_0_197"/>
          <p:cNvSpPr txBox="1"/>
          <p:nvPr>
            <p:ph type="title"/>
          </p:nvPr>
        </p:nvSpPr>
        <p:spPr>
          <a:xfrm>
            <a:off x="2277125" y="202488"/>
            <a:ext cx="9434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Wo</a:t>
            </a:r>
            <a:r>
              <a:rPr lang="en-US" sz="4427">
                <a:solidFill>
                  <a:srgbClr val="FD6803"/>
                </a:solidFill>
                <a:highlight>
                  <a:srgbClr val="FFFFFF"/>
                </a:highlight>
                <a:latin typeface="Arial"/>
                <a:ea typeface="Arial"/>
                <a:cs typeface="Arial"/>
                <a:sym typeface="Arial"/>
              </a:rPr>
              <a:t>rdcloud</a:t>
            </a:r>
            <a:endParaRPr sz="4427">
              <a:solidFill>
                <a:srgbClr val="FD6803"/>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FD6803"/>
              </a:solidFill>
            </a:endParaRPr>
          </a:p>
        </p:txBody>
      </p:sp>
      <p:pic>
        <p:nvPicPr>
          <p:cNvPr id="1057" name="Google Shape;1057;g1689174e0bc_0_197"/>
          <p:cNvPicPr preferRelativeResize="0"/>
          <p:nvPr/>
        </p:nvPicPr>
        <p:blipFill>
          <a:blip r:embed="rId4">
            <a:alphaModFix/>
          </a:blip>
          <a:stretch>
            <a:fillRect/>
          </a:stretch>
        </p:blipFill>
        <p:spPr>
          <a:xfrm>
            <a:off x="517150" y="325100"/>
            <a:ext cx="1759975" cy="607700"/>
          </a:xfrm>
          <a:prstGeom prst="rect">
            <a:avLst/>
          </a:prstGeom>
          <a:noFill/>
          <a:ln>
            <a:noFill/>
          </a:ln>
        </p:spPr>
      </p:pic>
      <p:sp>
        <p:nvSpPr>
          <p:cNvPr id="1058" name="Google Shape;1058;g1689174e0bc_0_197"/>
          <p:cNvSpPr txBox="1"/>
          <p:nvPr/>
        </p:nvSpPr>
        <p:spPr>
          <a:xfrm>
            <a:off x="1196475" y="1273450"/>
            <a:ext cx="4070100" cy="8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6600"/>
                </a:solidFill>
                <a:latin typeface="Fira Sans Extra Condensed Medium"/>
                <a:ea typeface="Fira Sans Extra Condensed Medium"/>
                <a:cs typeface="Fira Sans Extra Condensed Medium"/>
                <a:sym typeface="Fira Sans Extra Condensed Medium"/>
              </a:rPr>
              <a:t>Wordcloud về các bình luận có đánh giá 4, 5 sao</a:t>
            </a:r>
            <a:endParaRPr sz="2400">
              <a:solidFill>
                <a:srgbClr val="FF6600"/>
              </a:solidFill>
              <a:latin typeface="Fira Sans Extra Condensed Medium"/>
              <a:ea typeface="Fira Sans Extra Condensed Medium"/>
              <a:cs typeface="Fira Sans Extra Condensed Medium"/>
              <a:sym typeface="Fira Sans Extra Condensed Medium"/>
            </a:endParaRPr>
          </a:p>
        </p:txBody>
      </p:sp>
      <p:grpSp>
        <p:nvGrpSpPr>
          <p:cNvPr id="1059" name="Google Shape;1059;g1689174e0bc_0_197"/>
          <p:cNvGrpSpPr/>
          <p:nvPr/>
        </p:nvGrpSpPr>
        <p:grpSpPr>
          <a:xfrm>
            <a:off x="1196470" y="2344404"/>
            <a:ext cx="2613856" cy="405313"/>
            <a:chOff x="723300" y="4253549"/>
            <a:chExt cx="2276482" cy="324900"/>
          </a:xfrm>
        </p:grpSpPr>
        <p:sp>
          <p:nvSpPr>
            <p:cNvPr id="1060" name="Google Shape;1060;g1689174e0bc_0_197"/>
            <p:cNvSpPr/>
            <p:nvPr/>
          </p:nvSpPr>
          <p:spPr>
            <a:xfrm>
              <a:off x="723300" y="4253549"/>
              <a:ext cx="341700" cy="324900"/>
            </a:xfrm>
            <a:prstGeom prst="star5">
              <a:avLst>
                <a:gd fmla="val 19098" name="adj"/>
                <a:gd fmla="val 105146" name="hf"/>
                <a:gd fmla="val 110557" name="vf"/>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1689174e0bc_0_197"/>
            <p:cNvSpPr/>
            <p:nvPr/>
          </p:nvSpPr>
          <p:spPr>
            <a:xfrm>
              <a:off x="1206995" y="4253549"/>
              <a:ext cx="341700" cy="324900"/>
            </a:xfrm>
            <a:prstGeom prst="star5">
              <a:avLst>
                <a:gd fmla="val 19098" name="adj"/>
                <a:gd fmla="val 105146" name="hf"/>
                <a:gd fmla="val 110557" name="vf"/>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1689174e0bc_0_197"/>
            <p:cNvSpPr/>
            <p:nvPr/>
          </p:nvSpPr>
          <p:spPr>
            <a:xfrm>
              <a:off x="1690691" y="4253549"/>
              <a:ext cx="341700" cy="324900"/>
            </a:xfrm>
            <a:prstGeom prst="star5">
              <a:avLst>
                <a:gd fmla="val 19098" name="adj"/>
                <a:gd fmla="val 105146" name="hf"/>
                <a:gd fmla="val 110557" name="vf"/>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1689174e0bc_0_197"/>
            <p:cNvSpPr/>
            <p:nvPr/>
          </p:nvSpPr>
          <p:spPr>
            <a:xfrm>
              <a:off x="2658082" y="4253549"/>
              <a:ext cx="341700" cy="324900"/>
            </a:xfrm>
            <a:prstGeom prst="star5">
              <a:avLst>
                <a:gd fmla="val 19098" name="adj"/>
                <a:gd fmla="val 105146" name="hf"/>
                <a:gd fmla="val 110557" name="vf"/>
              </a:avLst>
            </a:prstGeom>
            <a:solidFill>
              <a:srgbClr val="FF550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g1689174e0bc_0_197"/>
            <p:cNvSpPr/>
            <p:nvPr/>
          </p:nvSpPr>
          <p:spPr>
            <a:xfrm>
              <a:off x="2174386" y="4253549"/>
              <a:ext cx="341700" cy="324900"/>
            </a:xfrm>
            <a:prstGeom prst="star5">
              <a:avLst>
                <a:gd fmla="val 19098" name="adj"/>
                <a:gd fmla="val 105146" name="hf"/>
                <a:gd fmla="val 110557" name="vf"/>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g1689174e0bc_0_197"/>
          <p:cNvGrpSpPr/>
          <p:nvPr/>
        </p:nvGrpSpPr>
        <p:grpSpPr>
          <a:xfrm>
            <a:off x="517152" y="1363900"/>
            <a:ext cx="679286" cy="852894"/>
            <a:chOff x="755071" y="1719000"/>
            <a:chExt cx="318018" cy="398903"/>
          </a:xfrm>
        </p:grpSpPr>
        <p:sp>
          <p:nvSpPr>
            <p:cNvPr id="1066" name="Google Shape;1066;g1689174e0bc_0_197"/>
            <p:cNvSpPr/>
            <p:nvPr/>
          </p:nvSpPr>
          <p:spPr>
            <a:xfrm>
              <a:off x="755071" y="1719000"/>
              <a:ext cx="318018" cy="398903"/>
            </a:xfrm>
            <a:custGeom>
              <a:rect b="b" l="l" r="r" t="t"/>
              <a:pathLst>
                <a:path extrusionOk="0" h="11920" w="9503">
                  <a:moveTo>
                    <a:pt x="5438" y="432"/>
                  </a:moveTo>
                  <a:cubicBezTo>
                    <a:pt x="5554" y="432"/>
                    <a:pt x="5668" y="474"/>
                    <a:pt x="5739" y="560"/>
                  </a:cubicBezTo>
                  <a:cubicBezTo>
                    <a:pt x="5888" y="727"/>
                    <a:pt x="6094" y="822"/>
                    <a:pt x="6302" y="822"/>
                  </a:cubicBezTo>
                  <a:cubicBezTo>
                    <a:pt x="6361" y="822"/>
                    <a:pt x="6420" y="814"/>
                    <a:pt x="6478" y="798"/>
                  </a:cubicBezTo>
                  <a:cubicBezTo>
                    <a:pt x="6500" y="796"/>
                    <a:pt x="6521" y="795"/>
                    <a:pt x="6543" y="795"/>
                  </a:cubicBezTo>
                  <a:cubicBezTo>
                    <a:pt x="6735" y="795"/>
                    <a:pt x="6916" y="887"/>
                    <a:pt x="7002" y="1037"/>
                  </a:cubicBezTo>
                  <a:cubicBezTo>
                    <a:pt x="7121" y="1298"/>
                    <a:pt x="7359" y="1465"/>
                    <a:pt x="7621" y="1489"/>
                  </a:cubicBezTo>
                  <a:cubicBezTo>
                    <a:pt x="7835" y="1513"/>
                    <a:pt x="7978" y="1680"/>
                    <a:pt x="8002" y="1894"/>
                  </a:cubicBezTo>
                  <a:cubicBezTo>
                    <a:pt x="8026" y="2156"/>
                    <a:pt x="8216" y="2394"/>
                    <a:pt x="8454" y="2513"/>
                  </a:cubicBezTo>
                  <a:cubicBezTo>
                    <a:pt x="8621" y="2608"/>
                    <a:pt x="8740" y="2799"/>
                    <a:pt x="8692" y="3013"/>
                  </a:cubicBezTo>
                  <a:cubicBezTo>
                    <a:pt x="8621" y="3275"/>
                    <a:pt x="8716" y="3585"/>
                    <a:pt x="8931" y="3751"/>
                  </a:cubicBezTo>
                  <a:cubicBezTo>
                    <a:pt x="9073" y="3894"/>
                    <a:pt x="9097" y="4109"/>
                    <a:pt x="9026" y="4299"/>
                  </a:cubicBezTo>
                  <a:cubicBezTo>
                    <a:pt x="8859" y="4537"/>
                    <a:pt x="8859" y="4823"/>
                    <a:pt x="9026" y="5061"/>
                  </a:cubicBezTo>
                  <a:cubicBezTo>
                    <a:pt x="9097" y="5252"/>
                    <a:pt x="9073" y="5490"/>
                    <a:pt x="8931" y="5609"/>
                  </a:cubicBezTo>
                  <a:cubicBezTo>
                    <a:pt x="8716" y="5776"/>
                    <a:pt x="8621" y="6085"/>
                    <a:pt x="8692" y="6347"/>
                  </a:cubicBezTo>
                  <a:cubicBezTo>
                    <a:pt x="8716" y="6561"/>
                    <a:pt x="8621" y="6776"/>
                    <a:pt x="8454" y="6847"/>
                  </a:cubicBezTo>
                  <a:cubicBezTo>
                    <a:pt x="8216" y="6966"/>
                    <a:pt x="8026" y="7204"/>
                    <a:pt x="8002" y="7466"/>
                  </a:cubicBezTo>
                  <a:cubicBezTo>
                    <a:pt x="7978" y="7681"/>
                    <a:pt x="7835" y="7824"/>
                    <a:pt x="7621" y="7871"/>
                  </a:cubicBezTo>
                  <a:cubicBezTo>
                    <a:pt x="7359" y="7895"/>
                    <a:pt x="7121" y="8062"/>
                    <a:pt x="7002" y="8324"/>
                  </a:cubicBezTo>
                  <a:cubicBezTo>
                    <a:pt x="6921" y="8465"/>
                    <a:pt x="6754" y="8572"/>
                    <a:pt x="6574" y="8572"/>
                  </a:cubicBezTo>
                  <a:cubicBezTo>
                    <a:pt x="6542" y="8572"/>
                    <a:pt x="6510" y="8569"/>
                    <a:pt x="6478" y="8562"/>
                  </a:cubicBezTo>
                  <a:cubicBezTo>
                    <a:pt x="6420" y="8546"/>
                    <a:pt x="6361" y="8538"/>
                    <a:pt x="6302" y="8538"/>
                  </a:cubicBezTo>
                  <a:cubicBezTo>
                    <a:pt x="6094" y="8538"/>
                    <a:pt x="5888" y="8633"/>
                    <a:pt x="5739" y="8800"/>
                  </a:cubicBezTo>
                  <a:cubicBezTo>
                    <a:pt x="5654" y="8886"/>
                    <a:pt x="5542" y="8929"/>
                    <a:pt x="5431" y="8929"/>
                  </a:cubicBezTo>
                  <a:cubicBezTo>
                    <a:pt x="5356" y="8929"/>
                    <a:pt x="5282" y="8910"/>
                    <a:pt x="5216" y="8871"/>
                  </a:cubicBezTo>
                  <a:cubicBezTo>
                    <a:pt x="5096" y="8824"/>
                    <a:pt x="4930" y="8800"/>
                    <a:pt x="4811" y="8800"/>
                  </a:cubicBezTo>
                  <a:cubicBezTo>
                    <a:pt x="4668" y="8800"/>
                    <a:pt x="4549" y="8824"/>
                    <a:pt x="4430" y="8871"/>
                  </a:cubicBezTo>
                  <a:cubicBezTo>
                    <a:pt x="4363" y="8910"/>
                    <a:pt x="4285" y="8929"/>
                    <a:pt x="4207" y="8929"/>
                  </a:cubicBezTo>
                  <a:cubicBezTo>
                    <a:pt x="4091" y="8929"/>
                    <a:pt x="3977" y="8886"/>
                    <a:pt x="3906" y="8800"/>
                  </a:cubicBezTo>
                  <a:cubicBezTo>
                    <a:pt x="3757" y="8633"/>
                    <a:pt x="3551" y="8538"/>
                    <a:pt x="3332" y="8538"/>
                  </a:cubicBezTo>
                  <a:cubicBezTo>
                    <a:pt x="3270" y="8538"/>
                    <a:pt x="3207" y="8546"/>
                    <a:pt x="3144" y="8562"/>
                  </a:cubicBezTo>
                  <a:cubicBezTo>
                    <a:pt x="3124" y="8564"/>
                    <a:pt x="3105" y="8565"/>
                    <a:pt x="3085" y="8565"/>
                  </a:cubicBezTo>
                  <a:cubicBezTo>
                    <a:pt x="2911" y="8565"/>
                    <a:pt x="2729" y="8473"/>
                    <a:pt x="2644" y="8324"/>
                  </a:cubicBezTo>
                  <a:cubicBezTo>
                    <a:pt x="2524" y="8062"/>
                    <a:pt x="2286" y="7895"/>
                    <a:pt x="2024" y="7871"/>
                  </a:cubicBezTo>
                  <a:cubicBezTo>
                    <a:pt x="1810" y="7847"/>
                    <a:pt x="1667" y="7681"/>
                    <a:pt x="1643" y="7466"/>
                  </a:cubicBezTo>
                  <a:cubicBezTo>
                    <a:pt x="1596" y="7204"/>
                    <a:pt x="1429" y="6966"/>
                    <a:pt x="1191" y="6847"/>
                  </a:cubicBezTo>
                  <a:cubicBezTo>
                    <a:pt x="1000" y="6752"/>
                    <a:pt x="881" y="6561"/>
                    <a:pt x="953" y="6347"/>
                  </a:cubicBezTo>
                  <a:cubicBezTo>
                    <a:pt x="1000" y="6085"/>
                    <a:pt x="929" y="5776"/>
                    <a:pt x="715" y="5609"/>
                  </a:cubicBezTo>
                  <a:cubicBezTo>
                    <a:pt x="572" y="5466"/>
                    <a:pt x="524" y="5252"/>
                    <a:pt x="619" y="5061"/>
                  </a:cubicBezTo>
                  <a:cubicBezTo>
                    <a:pt x="762" y="4823"/>
                    <a:pt x="762" y="4537"/>
                    <a:pt x="619" y="4299"/>
                  </a:cubicBezTo>
                  <a:cubicBezTo>
                    <a:pt x="524" y="4109"/>
                    <a:pt x="572" y="3870"/>
                    <a:pt x="715" y="3751"/>
                  </a:cubicBezTo>
                  <a:cubicBezTo>
                    <a:pt x="929" y="3585"/>
                    <a:pt x="1000" y="3275"/>
                    <a:pt x="953" y="3013"/>
                  </a:cubicBezTo>
                  <a:cubicBezTo>
                    <a:pt x="929" y="2799"/>
                    <a:pt x="1000" y="2584"/>
                    <a:pt x="1191" y="2513"/>
                  </a:cubicBezTo>
                  <a:cubicBezTo>
                    <a:pt x="1429" y="2394"/>
                    <a:pt x="1596" y="2156"/>
                    <a:pt x="1643" y="1894"/>
                  </a:cubicBezTo>
                  <a:cubicBezTo>
                    <a:pt x="1667" y="1680"/>
                    <a:pt x="1810" y="1537"/>
                    <a:pt x="2024" y="1489"/>
                  </a:cubicBezTo>
                  <a:cubicBezTo>
                    <a:pt x="2286" y="1465"/>
                    <a:pt x="2524" y="1298"/>
                    <a:pt x="2644" y="1037"/>
                  </a:cubicBezTo>
                  <a:cubicBezTo>
                    <a:pt x="2724" y="895"/>
                    <a:pt x="2891" y="788"/>
                    <a:pt x="3056" y="788"/>
                  </a:cubicBezTo>
                  <a:cubicBezTo>
                    <a:pt x="3086" y="788"/>
                    <a:pt x="3115" y="791"/>
                    <a:pt x="3144" y="798"/>
                  </a:cubicBezTo>
                  <a:cubicBezTo>
                    <a:pt x="3207" y="814"/>
                    <a:pt x="3270" y="822"/>
                    <a:pt x="3332" y="822"/>
                  </a:cubicBezTo>
                  <a:cubicBezTo>
                    <a:pt x="3551" y="822"/>
                    <a:pt x="3757" y="727"/>
                    <a:pt x="3906" y="560"/>
                  </a:cubicBezTo>
                  <a:cubicBezTo>
                    <a:pt x="3991" y="474"/>
                    <a:pt x="4103" y="432"/>
                    <a:pt x="4214" y="432"/>
                  </a:cubicBezTo>
                  <a:cubicBezTo>
                    <a:pt x="4289" y="432"/>
                    <a:pt x="4363" y="451"/>
                    <a:pt x="4430" y="489"/>
                  </a:cubicBezTo>
                  <a:cubicBezTo>
                    <a:pt x="4549" y="560"/>
                    <a:pt x="4686" y="596"/>
                    <a:pt x="4823" y="596"/>
                  </a:cubicBezTo>
                  <a:cubicBezTo>
                    <a:pt x="4960" y="596"/>
                    <a:pt x="5096" y="560"/>
                    <a:pt x="5216" y="489"/>
                  </a:cubicBezTo>
                  <a:cubicBezTo>
                    <a:pt x="5282" y="451"/>
                    <a:pt x="5360" y="432"/>
                    <a:pt x="5438" y="432"/>
                  </a:cubicBezTo>
                  <a:close/>
                  <a:moveTo>
                    <a:pt x="7502" y="8228"/>
                  </a:moveTo>
                  <a:lnTo>
                    <a:pt x="8597" y="10586"/>
                  </a:lnTo>
                  <a:lnTo>
                    <a:pt x="7621" y="10515"/>
                  </a:lnTo>
                  <a:cubicBezTo>
                    <a:pt x="7549" y="10515"/>
                    <a:pt x="7502" y="10538"/>
                    <a:pt x="7478" y="10586"/>
                  </a:cubicBezTo>
                  <a:lnTo>
                    <a:pt x="6906" y="11372"/>
                  </a:lnTo>
                  <a:lnTo>
                    <a:pt x="5835" y="9181"/>
                  </a:lnTo>
                  <a:cubicBezTo>
                    <a:pt x="5882" y="9157"/>
                    <a:pt x="5954" y="9086"/>
                    <a:pt x="5978" y="9062"/>
                  </a:cubicBezTo>
                  <a:cubicBezTo>
                    <a:pt x="6071" y="8968"/>
                    <a:pt x="6180" y="8904"/>
                    <a:pt x="6303" y="8904"/>
                  </a:cubicBezTo>
                  <a:cubicBezTo>
                    <a:pt x="6336" y="8904"/>
                    <a:pt x="6371" y="8909"/>
                    <a:pt x="6406" y="8919"/>
                  </a:cubicBezTo>
                  <a:cubicBezTo>
                    <a:pt x="6454" y="8919"/>
                    <a:pt x="6478" y="8919"/>
                    <a:pt x="6549" y="8943"/>
                  </a:cubicBezTo>
                  <a:lnTo>
                    <a:pt x="6954" y="9776"/>
                  </a:lnTo>
                  <a:cubicBezTo>
                    <a:pt x="7002" y="9824"/>
                    <a:pt x="7049" y="9872"/>
                    <a:pt x="7121" y="9872"/>
                  </a:cubicBezTo>
                  <a:cubicBezTo>
                    <a:pt x="7144" y="9872"/>
                    <a:pt x="7168" y="9872"/>
                    <a:pt x="7192" y="9824"/>
                  </a:cubicBezTo>
                  <a:cubicBezTo>
                    <a:pt x="7287" y="9800"/>
                    <a:pt x="7311" y="9681"/>
                    <a:pt x="7287" y="9586"/>
                  </a:cubicBezTo>
                  <a:lnTo>
                    <a:pt x="6906" y="8824"/>
                  </a:lnTo>
                  <a:cubicBezTo>
                    <a:pt x="7073" y="8729"/>
                    <a:pt x="7192" y="8609"/>
                    <a:pt x="7287" y="8443"/>
                  </a:cubicBezTo>
                  <a:cubicBezTo>
                    <a:pt x="7311" y="8348"/>
                    <a:pt x="7406" y="8276"/>
                    <a:pt x="7502" y="8228"/>
                  </a:cubicBezTo>
                  <a:close/>
                  <a:moveTo>
                    <a:pt x="2120" y="8324"/>
                  </a:moveTo>
                  <a:cubicBezTo>
                    <a:pt x="2191" y="8371"/>
                    <a:pt x="2263" y="8443"/>
                    <a:pt x="2286" y="8514"/>
                  </a:cubicBezTo>
                  <a:cubicBezTo>
                    <a:pt x="2382" y="8705"/>
                    <a:pt x="2524" y="8848"/>
                    <a:pt x="2667" y="8919"/>
                  </a:cubicBezTo>
                  <a:lnTo>
                    <a:pt x="2310" y="9681"/>
                  </a:lnTo>
                  <a:cubicBezTo>
                    <a:pt x="2286" y="9776"/>
                    <a:pt x="2310" y="9872"/>
                    <a:pt x="2405" y="9919"/>
                  </a:cubicBezTo>
                  <a:cubicBezTo>
                    <a:pt x="2429" y="9919"/>
                    <a:pt x="2453" y="9943"/>
                    <a:pt x="2501" y="9943"/>
                  </a:cubicBezTo>
                  <a:cubicBezTo>
                    <a:pt x="2548" y="9943"/>
                    <a:pt x="2620" y="9919"/>
                    <a:pt x="2644" y="9872"/>
                  </a:cubicBezTo>
                  <a:lnTo>
                    <a:pt x="3048" y="9038"/>
                  </a:lnTo>
                  <a:cubicBezTo>
                    <a:pt x="3096" y="9038"/>
                    <a:pt x="3144" y="9038"/>
                    <a:pt x="3167" y="8991"/>
                  </a:cubicBezTo>
                  <a:cubicBezTo>
                    <a:pt x="3189" y="8987"/>
                    <a:pt x="3210" y="8986"/>
                    <a:pt x="3231" y="8986"/>
                  </a:cubicBezTo>
                  <a:cubicBezTo>
                    <a:pt x="3371" y="8986"/>
                    <a:pt x="3492" y="9054"/>
                    <a:pt x="3596" y="9157"/>
                  </a:cubicBezTo>
                  <a:cubicBezTo>
                    <a:pt x="3668" y="9205"/>
                    <a:pt x="3691" y="9229"/>
                    <a:pt x="3739" y="9276"/>
                  </a:cubicBezTo>
                  <a:lnTo>
                    <a:pt x="2667" y="11420"/>
                  </a:lnTo>
                  <a:lnTo>
                    <a:pt x="2120" y="10610"/>
                  </a:lnTo>
                  <a:cubicBezTo>
                    <a:pt x="2084" y="10556"/>
                    <a:pt x="2048" y="10530"/>
                    <a:pt x="2002" y="10530"/>
                  </a:cubicBezTo>
                  <a:cubicBezTo>
                    <a:pt x="1987" y="10530"/>
                    <a:pt x="1971" y="10532"/>
                    <a:pt x="1953" y="10538"/>
                  </a:cubicBezTo>
                  <a:lnTo>
                    <a:pt x="977" y="10610"/>
                  </a:lnTo>
                  <a:lnTo>
                    <a:pt x="2120" y="8324"/>
                  </a:lnTo>
                  <a:close/>
                  <a:moveTo>
                    <a:pt x="4129" y="0"/>
                  </a:moveTo>
                  <a:cubicBezTo>
                    <a:pt x="3917" y="0"/>
                    <a:pt x="3710" y="89"/>
                    <a:pt x="3548" y="251"/>
                  </a:cubicBezTo>
                  <a:cubicBezTo>
                    <a:pt x="3429" y="350"/>
                    <a:pt x="3310" y="399"/>
                    <a:pt x="3191" y="399"/>
                  </a:cubicBezTo>
                  <a:cubicBezTo>
                    <a:pt x="3167" y="399"/>
                    <a:pt x="3144" y="397"/>
                    <a:pt x="3120" y="394"/>
                  </a:cubicBezTo>
                  <a:cubicBezTo>
                    <a:pt x="3080" y="388"/>
                    <a:pt x="3039" y="386"/>
                    <a:pt x="2999" y="386"/>
                  </a:cubicBezTo>
                  <a:cubicBezTo>
                    <a:pt x="2684" y="386"/>
                    <a:pt x="2384" y="550"/>
                    <a:pt x="2215" y="846"/>
                  </a:cubicBezTo>
                  <a:cubicBezTo>
                    <a:pt x="2167" y="989"/>
                    <a:pt x="2024" y="1084"/>
                    <a:pt x="1858" y="1108"/>
                  </a:cubicBezTo>
                  <a:cubicBezTo>
                    <a:pt x="1500" y="1132"/>
                    <a:pt x="1215" y="1441"/>
                    <a:pt x="1191" y="1799"/>
                  </a:cubicBezTo>
                  <a:cubicBezTo>
                    <a:pt x="1167" y="1941"/>
                    <a:pt x="1072" y="2084"/>
                    <a:pt x="905" y="2156"/>
                  </a:cubicBezTo>
                  <a:cubicBezTo>
                    <a:pt x="595" y="2299"/>
                    <a:pt x="405" y="2656"/>
                    <a:pt x="476" y="3037"/>
                  </a:cubicBezTo>
                  <a:cubicBezTo>
                    <a:pt x="500" y="3204"/>
                    <a:pt x="429" y="3347"/>
                    <a:pt x="310" y="3466"/>
                  </a:cubicBezTo>
                  <a:cubicBezTo>
                    <a:pt x="48" y="3704"/>
                    <a:pt x="0" y="4109"/>
                    <a:pt x="167" y="4442"/>
                  </a:cubicBezTo>
                  <a:cubicBezTo>
                    <a:pt x="262" y="4585"/>
                    <a:pt x="262" y="4752"/>
                    <a:pt x="167" y="4894"/>
                  </a:cubicBezTo>
                  <a:cubicBezTo>
                    <a:pt x="0" y="5228"/>
                    <a:pt x="48" y="5609"/>
                    <a:pt x="310" y="5871"/>
                  </a:cubicBezTo>
                  <a:cubicBezTo>
                    <a:pt x="429" y="5990"/>
                    <a:pt x="500" y="6133"/>
                    <a:pt x="476" y="6299"/>
                  </a:cubicBezTo>
                  <a:cubicBezTo>
                    <a:pt x="405" y="6657"/>
                    <a:pt x="595" y="7014"/>
                    <a:pt x="905" y="7181"/>
                  </a:cubicBezTo>
                  <a:cubicBezTo>
                    <a:pt x="1072" y="7252"/>
                    <a:pt x="1143" y="7395"/>
                    <a:pt x="1191" y="7538"/>
                  </a:cubicBezTo>
                  <a:cubicBezTo>
                    <a:pt x="1215" y="7847"/>
                    <a:pt x="1429" y="8109"/>
                    <a:pt x="1691" y="8205"/>
                  </a:cubicBezTo>
                  <a:lnTo>
                    <a:pt x="476" y="10705"/>
                  </a:lnTo>
                  <a:cubicBezTo>
                    <a:pt x="453" y="10753"/>
                    <a:pt x="453" y="10824"/>
                    <a:pt x="476" y="10872"/>
                  </a:cubicBezTo>
                  <a:cubicBezTo>
                    <a:pt x="500" y="10943"/>
                    <a:pt x="572" y="10967"/>
                    <a:pt x="619" y="10967"/>
                  </a:cubicBezTo>
                  <a:lnTo>
                    <a:pt x="1810" y="10896"/>
                  </a:lnTo>
                  <a:lnTo>
                    <a:pt x="2501" y="11848"/>
                  </a:lnTo>
                  <a:cubicBezTo>
                    <a:pt x="2524" y="11920"/>
                    <a:pt x="2572" y="11920"/>
                    <a:pt x="2644" y="11920"/>
                  </a:cubicBezTo>
                  <a:cubicBezTo>
                    <a:pt x="2715" y="11920"/>
                    <a:pt x="2763" y="11896"/>
                    <a:pt x="2786" y="11824"/>
                  </a:cubicBezTo>
                  <a:lnTo>
                    <a:pt x="4001" y="9324"/>
                  </a:lnTo>
                  <a:cubicBezTo>
                    <a:pt x="4040" y="9330"/>
                    <a:pt x="4080" y="9333"/>
                    <a:pt x="4119" y="9333"/>
                  </a:cubicBezTo>
                  <a:cubicBezTo>
                    <a:pt x="4245" y="9333"/>
                    <a:pt x="4368" y="9301"/>
                    <a:pt x="4477" y="9229"/>
                  </a:cubicBezTo>
                  <a:cubicBezTo>
                    <a:pt x="4561" y="9181"/>
                    <a:pt x="4638" y="9157"/>
                    <a:pt x="4712" y="9157"/>
                  </a:cubicBezTo>
                  <a:cubicBezTo>
                    <a:pt x="4787" y="9157"/>
                    <a:pt x="4858" y="9181"/>
                    <a:pt x="4930" y="9229"/>
                  </a:cubicBezTo>
                  <a:cubicBezTo>
                    <a:pt x="5049" y="9300"/>
                    <a:pt x="5192" y="9324"/>
                    <a:pt x="5311" y="9324"/>
                  </a:cubicBezTo>
                  <a:lnTo>
                    <a:pt x="5406" y="9324"/>
                  </a:lnTo>
                  <a:lnTo>
                    <a:pt x="6621" y="11824"/>
                  </a:lnTo>
                  <a:cubicBezTo>
                    <a:pt x="6668" y="11896"/>
                    <a:pt x="6716" y="11920"/>
                    <a:pt x="6787" y="11920"/>
                  </a:cubicBezTo>
                  <a:cubicBezTo>
                    <a:pt x="6835" y="11920"/>
                    <a:pt x="6906" y="11896"/>
                    <a:pt x="6930" y="11848"/>
                  </a:cubicBezTo>
                  <a:lnTo>
                    <a:pt x="7621" y="10896"/>
                  </a:lnTo>
                  <a:lnTo>
                    <a:pt x="8811" y="10967"/>
                  </a:lnTo>
                  <a:cubicBezTo>
                    <a:pt x="8859" y="10967"/>
                    <a:pt x="8931" y="10943"/>
                    <a:pt x="8954" y="10872"/>
                  </a:cubicBezTo>
                  <a:cubicBezTo>
                    <a:pt x="8978" y="10824"/>
                    <a:pt x="8978" y="10753"/>
                    <a:pt x="8954" y="10705"/>
                  </a:cubicBezTo>
                  <a:lnTo>
                    <a:pt x="7740" y="8157"/>
                  </a:lnTo>
                  <a:cubicBezTo>
                    <a:pt x="8002" y="8086"/>
                    <a:pt x="8216" y="7800"/>
                    <a:pt x="8240" y="7514"/>
                  </a:cubicBezTo>
                  <a:cubicBezTo>
                    <a:pt x="8264" y="7371"/>
                    <a:pt x="8359" y="7204"/>
                    <a:pt x="8502" y="7157"/>
                  </a:cubicBezTo>
                  <a:cubicBezTo>
                    <a:pt x="8835" y="7014"/>
                    <a:pt x="9002" y="6657"/>
                    <a:pt x="8954" y="6252"/>
                  </a:cubicBezTo>
                  <a:cubicBezTo>
                    <a:pt x="8931" y="6109"/>
                    <a:pt x="8978" y="5966"/>
                    <a:pt x="9097" y="5847"/>
                  </a:cubicBezTo>
                  <a:cubicBezTo>
                    <a:pt x="9359" y="5609"/>
                    <a:pt x="9431" y="5180"/>
                    <a:pt x="9240" y="4871"/>
                  </a:cubicBezTo>
                  <a:cubicBezTo>
                    <a:pt x="9264" y="4775"/>
                    <a:pt x="9264" y="4585"/>
                    <a:pt x="9312" y="4442"/>
                  </a:cubicBezTo>
                  <a:cubicBezTo>
                    <a:pt x="9502" y="4109"/>
                    <a:pt x="9431" y="3728"/>
                    <a:pt x="9169" y="3466"/>
                  </a:cubicBezTo>
                  <a:cubicBezTo>
                    <a:pt x="9050" y="3347"/>
                    <a:pt x="8978" y="3204"/>
                    <a:pt x="9026" y="3037"/>
                  </a:cubicBezTo>
                  <a:cubicBezTo>
                    <a:pt x="9073" y="2680"/>
                    <a:pt x="8907" y="2322"/>
                    <a:pt x="8573" y="2156"/>
                  </a:cubicBezTo>
                  <a:cubicBezTo>
                    <a:pt x="8430" y="2084"/>
                    <a:pt x="8335" y="1941"/>
                    <a:pt x="8311" y="1799"/>
                  </a:cubicBezTo>
                  <a:cubicBezTo>
                    <a:pt x="8264" y="1441"/>
                    <a:pt x="7978" y="1132"/>
                    <a:pt x="7621" y="1108"/>
                  </a:cubicBezTo>
                  <a:cubicBezTo>
                    <a:pt x="7478" y="1084"/>
                    <a:pt x="7311" y="989"/>
                    <a:pt x="7264" y="846"/>
                  </a:cubicBezTo>
                  <a:cubicBezTo>
                    <a:pt x="7137" y="550"/>
                    <a:pt x="6822" y="386"/>
                    <a:pt x="6487" y="386"/>
                  </a:cubicBezTo>
                  <a:cubicBezTo>
                    <a:pt x="6444" y="386"/>
                    <a:pt x="6401" y="388"/>
                    <a:pt x="6359" y="394"/>
                  </a:cubicBezTo>
                  <a:cubicBezTo>
                    <a:pt x="6335" y="397"/>
                    <a:pt x="6311" y="399"/>
                    <a:pt x="6287" y="399"/>
                  </a:cubicBezTo>
                  <a:cubicBezTo>
                    <a:pt x="6169" y="399"/>
                    <a:pt x="6053" y="350"/>
                    <a:pt x="5954" y="251"/>
                  </a:cubicBezTo>
                  <a:cubicBezTo>
                    <a:pt x="5807" y="89"/>
                    <a:pt x="5588" y="0"/>
                    <a:pt x="5363" y="0"/>
                  </a:cubicBezTo>
                  <a:cubicBezTo>
                    <a:pt x="5223" y="0"/>
                    <a:pt x="5081" y="35"/>
                    <a:pt x="4954" y="108"/>
                  </a:cubicBezTo>
                  <a:cubicBezTo>
                    <a:pt x="4882" y="143"/>
                    <a:pt x="4811" y="161"/>
                    <a:pt x="4739" y="161"/>
                  </a:cubicBezTo>
                  <a:cubicBezTo>
                    <a:pt x="4668" y="161"/>
                    <a:pt x="4596" y="143"/>
                    <a:pt x="4525" y="108"/>
                  </a:cubicBezTo>
                  <a:cubicBezTo>
                    <a:pt x="4397" y="35"/>
                    <a:pt x="4262" y="0"/>
                    <a:pt x="4129"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1689174e0bc_0_197"/>
            <p:cNvSpPr/>
            <p:nvPr/>
          </p:nvSpPr>
          <p:spPr>
            <a:xfrm>
              <a:off x="834750" y="1786029"/>
              <a:ext cx="172981" cy="163711"/>
            </a:xfrm>
            <a:custGeom>
              <a:rect b="b" l="l" r="r" t="t"/>
              <a:pathLst>
                <a:path extrusionOk="0" h="4892" w="5169">
                  <a:moveTo>
                    <a:pt x="3282" y="405"/>
                  </a:moveTo>
                  <a:cubicBezTo>
                    <a:pt x="3298" y="405"/>
                    <a:pt x="3315" y="408"/>
                    <a:pt x="3335" y="415"/>
                  </a:cubicBezTo>
                  <a:cubicBezTo>
                    <a:pt x="3382" y="439"/>
                    <a:pt x="3454" y="510"/>
                    <a:pt x="3430" y="558"/>
                  </a:cubicBezTo>
                  <a:cubicBezTo>
                    <a:pt x="3239" y="1129"/>
                    <a:pt x="2977" y="1510"/>
                    <a:pt x="2977" y="1534"/>
                  </a:cubicBezTo>
                  <a:cubicBezTo>
                    <a:pt x="2954" y="1605"/>
                    <a:pt x="2954" y="1653"/>
                    <a:pt x="2977" y="1725"/>
                  </a:cubicBezTo>
                  <a:cubicBezTo>
                    <a:pt x="3001" y="1772"/>
                    <a:pt x="3073" y="1820"/>
                    <a:pt x="3120" y="1820"/>
                  </a:cubicBezTo>
                  <a:lnTo>
                    <a:pt x="4621" y="1820"/>
                  </a:lnTo>
                  <a:cubicBezTo>
                    <a:pt x="4740" y="1820"/>
                    <a:pt x="4811" y="1891"/>
                    <a:pt x="4811" y="2010"/>
                  </a:cubicBezTo>
                  <a:cubicBezTo>
                    <a:pt x="4811" y="2034"/>
                    <a:pt x="4740" y="2106"/>
                    <a:pt x="4644" y="2106"/>
                  </a:cubicBezTo>
                  <a:lnTo>
                    <a:pt x="4073" y="2106"/>
                  </a:lnTo>
                  <a:cubicBezTo>
                    <a:pt x="3978" y="2106"/>
                    <a:pt x="3906" y="2201"/>
                    <a:pt x="3906" y="2296"/>
                  </a:cubicBezTo>
                  <a:cubicBezTo>
                    <a:pt x="3906" y="2391"/>
                    <a:pt x="3978" y="2463"/>
                    <a:pt x="4073" y="2463"/>
                  </a:cubicBezTo>
                  <a:lnTo>
                    <a:pt x="4430" y="2463"/>
                  </a:lnTo>
                  <a:cubicBezTo>
                    <a:pt x="4549" y="2463"/>
                    <a:pt x="4644" y="2558"/>
                    <a:pt x="4644" y="2677"/>
                  </a:cubicBezTo>
                  <a:cubicBezTo>
                    <a:pt x="4644" y="2796"/>
                    <a:pt x="4549" y="2891"/>
                    <a:pt x="4430" y="2891"/>
                  </a:cubicBezTo>
                  <a:lnTo>
                    <a:pt x="3859" y="2891"/>
                  </a:lnTo>
                  <a:cubicBezTo>
                    <a:pt x="3763" y="2891"/>
                    <a:pt x="3692" y="2963"/>
                    <a:pt x="3692" y="3058"/>
                  </a:cubicBezTo>
                  <a:cubicBezTo>
                    <a:pt x="3692" y="3153"/>
                    <a:pt x="3763" y="3249"/>
                    <a:pt x="3859" y="3249"/>
                  </a:cubicBezTo>
                  <a:lnTo>
                    <a:pt x="4216" y="3249"/>
                  </a:lnTo>
                  <a:cubicBezTo>
                    <a:pt x="4335" y="3249"/>
                    <a:pt x="4430" y="3320"/>
                    <a:pt x="4430" y="3439"/>
                  </a:cubicBezTo>
                  <a:cubicBezTo>
                    <a:pt x="4430" y="3558"/>
                    <a:pt x="4335" y="3654"/>
                    <a:pt x="4216" y="3654"/>
                  </a:cubicBezTo>
                  <a:lnTo>
                    <a:pt x="3716" y="3654"/>
                  </a:lnTo>
                  <a:cubicBezTo>
                    <a:pt x="3620" y="3654"/>
                    <a:pt x="3549" y="3749"/>
                    <a:pt x="3549" y="3844"/>
                  </a:cubicBezTo>
                  <a:cubicBezTo>
                    <a:pt x="3549" y="3915"/>
                    <a:pt x="3620" y="4011"/>
                    <a:pt x="3716" y="4011"/>
                  </a:cubicBezTo>
                  <a:lnTo>
                    <a:pt x="4073" y="4011"/>
                  </a:lnTo>
                  <a:cubicBezTo>
                    <a:pt x="4192" y="4011"/>
                    <a:pt x="4287" y="4106"/>
                    <a:pt x="4287" y="4225"/>
                  </a:cubicBezTo>
                  <a:cubicBezTo>
                    <a:pt x="4287" y="4344"/>
                    <a:pt x="4192" y="4439"/>
                    <a:pt x="4073" y="4439"/>
                  </a:cubicBezTo>
                  <a:lnTo>
                    <a:pt x="1834" y="4439"/>
                  </a:lnTo>
                  <a:lnTo>
                    <a:pt x="1834" y="2725"/>
                  </a:lnTo>
                  <a:cubicBezTo>
                    <a:pt x="1834" y="2653"/>
                    <a:pt x="1763" y="2558"/>
                    <a:pt x="1668" y="2558"/>
                  </a:cubicBezTo>
                  <a:cubicBezTo>
                    <a:pt x="1572" y="2558"/>
                    <a:pt x="1477" y="2653"/>
                    <a:pt x="1477" y="2725"/>
                  </a:cubicBezTo>
                  <a:lnTo>
                    <a:pt x="1477" y="4392"/>
                  </a:lnTo>
                  <a:cubicBezTo>
                    <a:pt x="1477" y="4511"/>
                    <a:pt x="1406" y="4606"/>
                    <a:pt x="1287" y="4606"/>
                  </a:cubicBezTo>
                  <a:lnTo>
                    <a:pt x="525" y="4606"/>
                  </a:lnTo>
                  <a:cubicBezTo>
                    <a:pt x="405" y="4606"/>
                    <a:pt x="334" y="4511"/>
                    <a:pt x="334" y="4392"/>
                  </a:cubicBezTo>
                  <a:lnTo>
                    <a:pt x="334" y="1820"/>
                  </a:lnTo>
                  <a:cubicBezTo>
                    <a:pt x="334" y="1701"/>
                    <a:pt x="405" y="1605"/>
                    <a:pt x="525" y="1605"/>
                  </a:cubicBezTo>
                  <a:lnTo>
                    <a:pt x="1287" y="1605"/>
                  </a:lnTo>
                  <a:cubicBezTo>
                    <a:pt x="1406" y="1605"/>
                    <a:pt x="1477" y="1701"/>
                    <a:pt x="1477" y="1820"/>
                  </a:cubicBezTo>
                  <a:lnTo>
                    <a:pt x="1477" y="1986"/>
                  </a:lnTo>
                  <a:cubicBezTo>
                    <a:pt x="1477" y="2082"/>
                    <a:pt x="1572" y="2177"/>
                    <a:pt x="1668" y="2177"/>
                  </a:cubicBezTo>
                  <a:cubicBezTo>
                    <a:pt x="1763" y="2177"/>
                    <a:pt x="1834" y="2082"/>
                    <a:pt x="1834" y="1986"/>
                  </a:cubicBezTo>
                  <a:lnTo>
                    <a:pt x="1834" y="1772"/>
                  </a:lnTo>
                  <a:lnTo>
                    <a:pt x="1906" y="1772"/>
                  </a:lnTo>
                  <a:cubicBezTo>
                    <a:pt x="2620" y="1510"/>
                    <a:pt x="3001" y="820"/>
                    <a:pt x="3192" y="462"/>
                  </a:cubicBezTo>
                  <a:cubicBezTo>
                    <a:pt x="3209" y="428"/>
                    <a:pt x="3239" y="405"/>
                    <a:pt x="3282" y="405"/>
                  </a:cubicBezTo>
                  <a:close/>
                  <a:moveTo>
                    <a:pt x="3309" y="1"/>
                  </a:moveTo>
                  <a:cubicBezTo>
                    <a:pt x="3133" y="1"/>
                    <a:pt x="2973" y="109"/>
                    <a:pt x="2882" y="272"/>
                  </a:cubicBezTo>
                  <a:cubicBezTo>
                    <a:pt x="2739" y="605"/>
                    <a:pt x="2382" y="1153"/>
                    <a:pt x="1810" y="1391"/>
                  </a:cubicBezTo>
                  <a:lnTo>
                    <a:pt x="1691" y="1391"/>
                  </a:lnTo>
                  <a:cubicBezTo>
                    <a:pt x="1596" y="1272"/>
                    <a:pt x="1453" y="1224"/>
                    <a:pt x="1287" y="1224"/>
                  </a:cubicBezTo>
                  <a:lnTo>
                    <a:pt x="525" y="1224"/>
                  </a:lnTo>
                  <a:cubicBezTo>
                    <a:pt x="239" y="1224"/>
                    <a:pt x="1" y="1463"/>
                    <a:pt x="1" y="1748"/>
                  </a:cubicBezTo>
                  <a:lnTo>
                    <a:pt x="1" y="4344"/>
                  </a:lnTo>
                  <a:cubicBezTo>
                    <a:pt x="1" y="4654"/>
                    <a:pt x="239" y="4892"/>
                    <a:pt x="525" y="4892"/>
                  </a:cubicBezTo>
                  <a:lnTo>
                    <a:pt x="1287" y="4892"/>
                  </a:lnTo>
                  <a:cubicBezTo>
                    <a:pt x="1429" y="4892"/>
                    <a:pt x="1572" y="4820"/>
                    <a:pt x="1691" y="4701"/>
                  </a:cubicBezTo>
                  <a:lnTo>
                    <a:pt x="4073" y="4701"/>
                  </a:lnTo>
                  <a:cubicBezTo>
                    <a:pt x="4382" y="4701"/>
                    <a:pt x="4621" y="4463"/>
                    <a:pt x="4621" y="4177"/>
                  </a:cubicBezTo>
                  <a:cubicBezTo>
                    <a:pt x="4621" y="4082"/>
                    <a:pt x="4573" y="3963"/>
                    <a:pt x="4525" y="3892"/>
                  </a:cubicBezTo>
                  <a:cubicBezTo>
                    <a:pt x="4668" y="3820"/>
                    <a:pt x="4787" y="3630"/>
                    <a:pt x="4787" y="3415"/>
                  </a:cubicBezTo>
                  <a:cubicBezTo>
                    <a:pt x="4787" y="3344"/>
                    <a:pt x="4763" y="3225"/>
                    <a:pt x="4692" y="3153"/>
                  </a:cubicBezTo>
                  <a:cubicBezTo>
                    <a:pt x="4859" y="3058"/>
                    <a:pt x="4978" y="2891"/>
                    <a:pt x="4978" y="2677"/>
                  </a:cubicBezTo>
                  <a:cubicBezTo>
                    <a:pt x="4978" y="2582"/>
                    <a:pt x="4930" y="2463"/>
                    <a:pt x="4883" y="2415"/>
                  </a:cubicBezTo>
                  <a:cubicBezTo>
                    <a:pt x="5097" y="2296"/>
                    <a:pt x="5168" y="2106"/>
                    <a:pt x="5168" y="1939"/>
                  </a:cubicBezTo>
                  <a:cubicBezTo>
                    <a:pt x="5168" y="1629"/>
                    <a:pt x="4930" y="1391"/>
                    <a:pt x="4644" y="1391"/>
                  </a:cubicBezTo>
                  <a:lnTo>
                    <a:pt x="3454" y="1391"/>
                  </a:lnTo>
                  <a:cubicBezTo>
                    <a:pt x="3549" y="1224"/>
                    <a:pt x="3692" y="962"/>
                    <a:pt x="3787" y="629"/>
                  </a:cubicBezTo>
                  <a:cubicBezTo>
                    <a:pt x="3859" y="391"/>
                    <a:pt x="3716" y="129"/>
                    <a:pt x="3477" y="34"/>
                  </a:cubicBezTo>
                  <a:cubicBezTo>
                    <a:pt x="3421" y="11"/>
                    <a:pt x="3364" y="1"/>
                    <a:pt x="3309"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g1689174e0bc_0_197"/>
            <p:cNvSpPr/>
            <p:nvPr/>
          </p:nvSpPr>
          <p:spPr>
            <a:xfrm>
              <a:off x="859447" y="1912258"/>
              <a:ext cx="12014" cy="11980"/>
            </a:xfrm>
            <a:custGeom>
              <a:rect b="b" l="l" r="r" t="t"/>
              <a:pathLst>
                <a:path extrusionOk="0" h="358" w="359">
                  <a:moveTo>
                    <a:pt x="191" y="1"/>
                  </a:moveTo>
                  <a:cubicBezTo>
                    <a:pt x="96" y="1"/>
                    <a:pt x="1" y="96"/>
                    <a:pt x="1" y="191"/>
                  </a:cubicBezTo>
                  <a:cubicBezTo>
                    <a:pt x="1" y="286"/>
                    <a:pt x="96" y="358"/>
                    <a:pt x="191" y="358"/>
                  </a:cubicBezTo>
                  <a:cubicBezTo>
                    <a:pt x="263" y="358"/>
                    <a:pt x="358" y="286"/>
                    <a:pt x="358" y="191"/>
                  </a:cubicBezTo>
                  <a:cubicBezTo>
                    <a:pt x="358" y="96"/>
                    <a:pt x="263" y="48"/>
                    <a:pt x="191" y="1"/>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g1689174e0bc_0_190"/>
          <p:cNvPicPr preferRelativeResize="0"/>
          <p:nvPr/>
        </p:nvPicPr>
        <p:blipFill>
          <a:blip r:embed="rId3">
            <a:alphaModFix/>
          </a:blip>
          <a:stretch>
            <a:fillRect/>
          </a:stretch>
        </p:blipFill>
        <p:spPr>
          <a:xfrm>
            <a:off x="4653375" y="256962"/>
            <a:ext cx="6931975" cy="6210875"/>
          </a:xfrm>
          <a:prstGeom prst="rect">
            <a:avLst/>
          </a:prstGeom>
          <a:noFill/>
          <a:ln>
            <a:noFill/>
          </a:ln>
        </p:spPr>
      </p:pic>
      <p:sp>
        <p:nvSpPr>
          <p:cNvPr id="1074" name="Google Shape;1074;g1689174e0bc_0_190"/>
          <p:cNvSpPr txBox="1"/>
          <p:nvPr>
            <p:ph type="title"/>
          </p:nvPr>
        </p:nvSpPr>
        <p:spPr>
          <a:xfrm>
            <a:off x="2277125" y="202488"/>
            <a:ext cx="9434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Wo</a:t>
            </a:r>
            <a:r>
              <a:rPr lang="en-US" sz="4427">
                <a:solidFill>
                  <a:srgbClr val="FD6803"/>
                </a:solidFill>
                <a:highlight>
                  <a:srgbClr val="FFFFFF"/>
                </a:highlight>
                <a:latin typeface="Arial"/>
                <a:ea typeface="Arial"/>
                <a:cs typeface="Arial"/>
                <a:sym typeface="Arial"/>
              </a:rPr>
              <a:t>rdcloud</a:t>
            </a:r>
            <a:endParaRPr sz="4427">
              <a:solidFill>
                <a:srgbClr val="FD6803"/>
              </a:solidFill>
              <a:highlight>
                <a:srgbClr val="FFFFFF"/>
              </a:highlight>
              <a:latin typeface="Arial"/>
              <a:ea typeface="Arial"/>
              <a:cs typeface="Arial"/>
              <a:sym typeface="Arial"/>
            </a:endParaRPr>
          </a:p>
          <a:p>
            <a:pPr indent="0" lvl="0" marL="0" rtl="0" algn="l">
              <a:spcBef>
                <a:spcPts val="0"/>
              </a:spcBef>
              <a:spcAft>
                <a:spcPts val="0"/>
              </a:spcAft>
              <a:buNone/>
            </a:pPr>
            <a:r>
              <a:t/>
            </a:r>
            <a:endParaRPr>
              <a:solidFill>
                <a:srgbClr val="FD6803"/>
              </a:solidFill>
            </a:endParaRPr>
          </a:p>
        </p:txBody>
      </p:sp>
      <p:pic>
        <p:nvPicPr>
          <p:cNvPr id="1075" name="Google Shape;1075;g1689174e0bc_0_190"/>
          <p:cNvPicPr preferRelativeResize="0"/>
          <p:nvPr/>
        </p:nvPicPr>
        <p:blipFill>
          <a:blip r:embed="rId4">
            <a:alphaModFix/>
          </a:blip>
          <a:stretch>
            <a:fillRect/>
          </a:stretch>
        </p:blipFill>
        <p:spPr>
          <a:xfrm>
            <a:off x="517150" y="325100"/>
            <a:ext cx="1759975" cy="607700"/>
          </a:xfrm>
          <a:prstGeom prst="rect">
            <a:avLst/>
          </a:prstGeom>
          <a:noFill/>
          <a:ln>
            <a:noFill/>
          </a:ln>
        </p:spPr>
      </p:pic>
      <p:sp>
        <p:nvSpPr>
          <p:cNvPr id="1076" name="Google Shape;1076;g1689174e0bc_0_190"/>
          <p:cNvSpPr txBox="1"/>
          <p:nvPr/>
        </p:nvSpPr>
        <p:spPr>
          <a:xfrm>
            <a:off x="1196475" y="1273450"/>
            <a:ext cx="4070100" cy="8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6600"/>
                </a:solidFill>
                <a:latin typeface="Fira Sans Extra Condensed Medium"/>
                <a:ea typeface="Fira Sans Extra Condensed Medium"/>
                <a:cs typeface="Fira Sans Extra Condensed Medium"/>
                <a:sym typeface="Fira Sans Extra Condensed Medium"/>
              </a:rPr>
              <a:t>Wordcloud về các bình luận</a:t>
            </a:r>
            <a:endParaRPr sz="2400">
              <a:solidFill>
                <a:srgbClr val="FF6600"/>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US" sz="2400">
                <a:solidFill>
                  <a:srgbClr val="FF6600"/>
                </a:solidFill>
                <a:latin typeface="Fira Sans Extra Condensed Medium"/>
                <a:ea typeface="Fira Sans Extra Condensed Medium"/>
                <a:cs typeface="Fira Sans Extra Condensed Medium"/>
                <a:sym typeface="Fira Sans Extra Condensed Medium"/>
              </a:rPr>
              <a:t>có đánh giá 1, 2, 3 sao</a:t>
            </a:r>
            <a:endParaRPr sz="2400">
              <a:solidFill>
                <a:srgbClr val="FF6600"/>
              </a:solidFill>
              <a:latin typeface="Fira Sans Extra Condensed Medium"/>
              <a:ea typeface="Fira Sans Extra Condensed Medium"/>
              <a:cs typeface="Fira Sans Extra Condensed Medium"/>
              <a:sym typeface="Fira Sans Extra Condensed Medium"/>
            </a:endParaRPr>
          </a:p>
        </p:txBody>
      </p:sp>
      <p:grpSp>
        <p:nvGrpSpPr>
          <p:cNvPr id="1077" name="Google Shape;1077;g1689174e0bc_0_190"/>
          <p:cNvGrpSpPr/>
          <p:nvPr/>
        </p:nvGrpSpPr>
        <p:grpSpPr>
          <a:xfrm rot="10800000">
            <a:off x="453377" y="1324586"/>
            <a:ext cx="689829" cy="750636"/>
            <a:chOff x="6870193" y="2295620"/>
            <a:chExt cx="360356" cy="343462"/>
          </a:xfrm>
        </p:grpSpPr>
        <p:sp>
          <p:nvSpPr>
            <p:cNvPr id="1078" name="Google Shape;1078;g1689174e0bc_0_190"/>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1689174e0bc_0_190"/>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g1689174e0bc_0_190"/>
          <p:cNvGrpSpPr/>
          <p:nvPr/>
        </p:nvGrpSpPr>
        <p:grpSpPr>
          <a:xfrm>
            <a:off x="1196470" y="2467004"/>
            <a:ext cx="2613856" cy="405313"/>
            <a:chOff x="1196470" y="2467004"/>
            <a:chExt cx="2613856" cy="405313"/>
          </a:xfrm>
        </p:grpSpPr>
        <p:grpSp>
          <p:nvGrpSpPr>
            <p:cNvPr id="1081" name="Google Shape;1081;g1689174e0bc_0_190"/>
            <p:cNvGrpSpPr/>
            <p:nvPr/>
          </p:nvGrpSpPr>
          <p:grpSpPr>
            <a:xfrm>
              <a:off x="1196470" y="2467004"/>
              <a:ext cx="2613856" cy="405313"/>
              <a:chOff x="723300" y="4253549"/>
              <a:chExt cx="2276482" cy="324900"/>
            </a:xfrm>
          </p:grpSpPr>
          <p:sp>
            <p:nvSpPr>
              <p:cNvPr id="1082" name="Google Shape;1082;g1689174e0bc_0_190"/>
              <p:cNvSpPr/>
              <p:nvPr/>
            </p:nvSpPr>
            <p:spPr>
              <a:xfrm>
                <a:off x="723300" y="4253549"/>
                <a:ext cx="341700" cy="324900"/>
              </a:xfrm>
              <a:prstGeom prst="star5">
                <a:avLst>
                  <a:gd fmla="val 19098" name="adj"/>
                  <a:gd fmla="val 105146" name="hf"/>
                  <a:gd fmla="val 110557" name="vf"/>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1689174e0bc_0_190"/>
              <p:cNvSpPr/>
              <p:nvPr/>
            </p:nvSpPr>
            <p:spPr>
              <a:xfrm>
                <a:off x="1206995" y="4253549"/>
                <a:ext cx="341700" cy="324900"/>
              </a:xfrm>
              <a:prstGeom prst="star5">
                <a:avLst>
                  <a:gd fmla="val 19098" name="adj"/>
                  <a:gd fmla="val 105146" name="hf"/>
                  <a:gd fmla="val 110557" name="vf"/>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1689174e0bc_0_190"/>
              <p:cNvSpPr/>
              <p:nvPr/>
            </p:nvSpPr>
            <p:spPr>
              <a:xfrm>
                <a:off x="1690691" y="4253549"/>
                <a:ext cx="341700" cy="324900"/>
              </a:xfrm>
              <a:prstGeom prst="star5">
                <a:avLst>
                  <a:gd fmla="val 19098" name="adj"/>
                  <a:gd fmla="val 105146" name="hf"/>
                  <a:gd fmla="val 110557" name="vf"/>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689174e0bc_0_190"/>
              <p:cNvSpPr/>
              <p:nvPr/>
            </p:nvSpPr>
            <p:spPr>
              <a:xfrm>
                <a:off x="2658082" y="4253549"/>
                <a:ext cx="341700" cy="324900"/>
              </a:xfrm>
              <a:prstGeom prst="star5">
                <a:avLst>
                  <a:gd fmla="val 19098" name="adj"/>
                  <a:gd fmla="val 105146" name="hf"/>
                  <a:gd fmla="val 110557" name="vf"/>
                </a:avLst>
              </a:prstGeom>
              <a:solidFill>
                <a:schemeClr val="lt1"/>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g1689174e0bc_0_190"/>
            <p:cNvSpPr/>
            <p:nvPr/>
          </p:nvSpPr>
          <p:spPr>
            <a:xfrm>
              <a:off x="2860786" y="2467004"/>
              <a:ext cx="392400" cy="405300"/>
            </a:xfrm>
            <a:prstGeom prst="star5">
              <a:avLst>
                <a:gd fmla="val 19098" name="adj"/>
                <a:gd fmla="val 105146" name="hf"/>
                <a:gd fmla="val 110557" name="vf"/>
              </a:avLst>
            </a:prstGeom>
            <a:solidFill>
              <a:schemeClr val="lt1"/>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g1689174e0bc_0_190"/>
          <p:cNvGrpSpPr/>
          <p:nvPr/>
        </p:nvGrpSpPr>
        <p:grpSpPr>
          <a:xfrm>
            <a:off x="1419654" y="4251233"/>
            <a:ext cx="386383" cy="659067"/>
            <a:chOff x="11091242" y="2124963"/>
            <a:chExt cx="386383" cy="659067"/>
          </a:xfrm>
        </p:grpSpPr>
        <p:sp>
          <p:nvSpPr>
            <p:cNvPr id="1088" name="Google Shape;1088;g1689174e0bc_0_190"/>
            <p:cNvSpPr/>
            <p:nvPr/>
          </p:nvSpPr>
          <p:spPr>
            <a:xfrm>
              <a:off x="11194221" y="2286852"/>
              <a:ext cx="180434" cy="334881"/>
            </a:xfrm>
            <a:custGeom>
              <a:rect b="b" l="l" r="r" t="t"/>
              <a:pathLst>
                <a:path extrusionOk="0" h="26520" w="14289">
                  <a:moveTo>
                    <a:pt x="9167" y="2055"/>
                  </a:moveTo>
                  <a:lnTo>
                    <a:pt x="9167" y="4078"/>
                  </a:lnTo>
                  <a:lnTo>
                    <a:pt x="5089" y="4078"/>
                  </a:lnTo>
                  <a:lnTo>
                    <a:pt x="5089" y="2055"/>
                  </a:lnTo>
                  <a:close/>
                  <a:moveTo>
                    <a:pt x="12233" y="6133"/>
                  </a:moveTo>
                  <a:lnTo>
                    <a:pt x="12233" y="8155"/>
                  </a:lnTo>
                  <a:lnTo>
                    <a:pt x="2056" y="8155"/>
                  </a:lnTo>
                  <a:lnTo>
                    <a:pt x="2056" y="6133"/>
                  </a:lnTo>
                  <a:close/>
                  <a:moveTo>
                    <a:pt x="12233" y="10210"/>
                  </a:moveTo>
                  <a:lnTo>
                    <a:pt x="12233" y="12233"/>
                  </a:lnTo>
                  <a:lnTo>
                    <a:pt x="2056" y="12233"/>
                  </a:lnTo>
                  <a:lnTo>
                    <a:pt x="2056" y="10210"/>
                  </a:lnTo>
                  <a:close/>
                  <a:moveTo>
                    <a:pt x="12233" y="14288"/>
                  </a:moveTo>
                  <a:lnTo>
                    <a:pt x="12233" y="16310"/>
                  </a:lnTo>
                  <a:lnTo>
                    <a:pt x="2056" y="16310"/>
                  </a:lnTo>
                  <a:lnTo>
                    <a:pt x="2056" y="14288"/>
                  </a:lnTo>
                  <a:close/>
                  <a:moveTo>
                    <a:pt x="12233" y="18365"/>
                  </a:moveTo>
                  <a:lnTo>
                    <a:pt x="12233" y="20387"/>
                  </a:lnTo>
                  <a:lnTo>
                    <a:pt x="2056" y="20387"/>
                  </a:lnTo>
                  <a:lnTo>
                    <a:pt x="2056" y="18365"/>
                  </a:lnTo>
                  <a:close/>
                  <a:moveTo>
                    <a:pt x="12233" y="22443"/>
                  </a:moveTo>
                  <a:lnTo>
                    <a:pt x="12233" y="24465"/>
                  </a:lnTo>
                  <a:lnTo>
                    <a:pt x="2056" y="24465"/>
                  </a:lnTo>
                  <a:lnTo>
                    <a:pt x="2056" y="22443"/>
                  </a:lnTo>
                  <a:close/>
                  <a:moveTo>
                    <a:pt x="4078" y="0"/>
                  </a:moveTo>
                  <a:cubicBezTo>
                    <a:pt x="3523" y="0"/>
                    <a:pt x="3067" y="457"/>
                    <a:pt x="3067" y="1044"/>
                  </a:cubicBezTo>
                  <a:lnTo>
                    <a:pt x="3067" y="4078"/>
                  </a:lnTo>
                  <a:lnTo>
                    <a:pt x="1012" y="4078"/>
                  </a:lnTo>
                  <a:cubicBezTo>
                    <a:pt x="457" y="4078"/>
                    <a:pt x="1" y="4534"/>
                    <a:pt x="1" y="5121"/>
                  </a:cubicBezTo>
                  <a:lnTo>
                    <a:pt x="1" y="25509"/>
                  </a:lnTo>
                  <a:cubicBezTo>
                    <a:pt x="1" y="26063"/>
                    <a:pt x="457" y="26520"/>
                    <a:pt x="1012" y="26520"/>
                  </a:cubicBezTo>
                  <a:lnTo>
                    <a:pt x="13244" y="26520"/>
                  </a:lnTo>
                  <a:cubicBezTo>
                    <a:pt x="13831" y="26520"/>
                    <a:pt x="14288" y="26063"/>
                    <a:pt x="14288" y="25509"/>
                  </a:cubicBezTo>
                  <a:lnTo>
                    <a:pt x="14288" y="5121"/>
                  </a:lnTo>
                  <a:cubicBezTo>
                    <a:pt x="14288" y="4534"/>
                    <a:pt x="13831" y="4078"/>
                    <a:pt x="13244" y="4078"/>
                  </a:cubicBezTo>
                  <a:lnTo>
                    <a:pt x="11222" y="4078"/>
                  </a:lnTo>
                  <a:lnTo>
                    <a:pt x="11222" y="1044"/>
                  </a:lnTo>
                  <a:cubicBezTo>
                    <a:pt x="11222" y="457"/>
                    <a:pt x="10765" y="0"/>
                    <a:pt x="10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1689174e0bc_0_190"/>
            <p:cNvSpPr/>
            <p:nvPr/>
          </p:nvSpPr>
          <p:spPr>
            <a:xfrm>
              <a:off x="11451662" y="2266256"/>
              <a:ext cx="25962" cy="25545"/>
            </a:xfrm>
            <a:custGeom>
              <a:rect b="b" l="l" r="r" t="t"/>
              <a:pathLst>
                <a:path extrusionOk="0" h="2023" w="2056">
                  <a:moveTo>
                    <a:pt x="1012" y="0"/>
                  </a:moveTo>
                  <a:cubicBezTo>
                    <a:pt x="458" y="0"/>
                    <a:pt x="1" y="457"/>
                    <a:pt x="1" y="1011"/>
                  </a:cubicBezTo>
                  <a:cubicBezTo>
                    <a:pt x="1" y="1598"/>
                    <a:pt x="458" y="2022"/>
                    <a:pt x="1012" y="2022"/>
                  </a:cubicBezTo>
                  <a:cubicBezTo>
                    <a:pt x="1599" y="2022"/>
                    <a:pt x="2056" y="1598"/>
                    <a:pt x="2056" y="1011"/>
                  </a:cubicBezTo>
                  <a:cubicBezTo>
                    <a:pt x="2056" y="457"/>
                    <a:pt x="1599" y="0"/>
                    <a:pt x="10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689174e0bc_0_190"/>
            <p:cNvSpPr/>
            <p:nvPr/>
          </p:nvSpPr>
          <p:spPr>
            <a:xfrm>
              <a:off x="11091242" y="2124963"/>
              <a:ext cx="386376" cy="659067"/>
            </a:xfrm>
            <a:custGeom>
              <a:rect b="b" l="l" r="r" t="t"/>
              <a:pathLst>
                <a:path extrusionOk="0" h="52193" w="30598">
                  <a:moveTo>
                    <a:pt x="20910" y="2023"/>
                  </a:moveTo>
                  <a:cubicBezTo>
                    <a:pt x="20812" y="2349"/>
                    <a:pt x="20682" y="2675"/>
                    <a:pt x="20682" y="3034"/>
                  </a:cubicBezTo>
                  <a:lnTo>
                    <a:pt x="20682" y="3556"/>
                  </a:lnTo>
                  <a:cubicBezTo>
                    <a:pt x="20682" y="3850"/>
                    <a:pt x="20518" y="4078"/>
                    <a:pt x="20225" y="4078"/>
                  </a:cubicBezTo>
                  <a:lnTo>
                    <a:pt x="10341" y="4078"/>
                  </a:lnTo>
                  <a:cubicBezTo>
                    <a:pt x="10080" y="4078"/>
                    <a:pt x="9787" y="3850"/>
                    <a:pt x="9787" y="3556"/>
                  </a:cubicBezTo>
                  <a:lnTo>
                    <a:pt x="9787" y="3034"/>
                  </a:lnTo>
                  <a:cubicBezTo>
                    <a:pt x="9787" y="2675"/>
                    <a:pt x="9787" y="2349"/>
                    <a:pt x="9656" y="2023"/>
                  </a:cubicBezTo>
                  <a:close/>
                  <a:moveTo>
                    <a:pt x="28380" y="48115"/>
                  </a:moveTo>
                  <a:cubicBezTo>
                    <a:pt x="27956" y="49289"/>
                    <a:pt x="26814" y="50137"/>
                    <a:pt x="25477" y="50137"/>
                  </a:cubicBezTo>
                  <a:lnTo>
                    <a:pt x="5089" y="50137"/>
                  </a:lnTo>
                  <a:cubicBezTo>
                    <a:pt x="3784" y="50137"/>
                    <a:pt x="2643" y="49289"/>
                    <a:pt x="2219" y="48115"/>
                  </a:cubicBezTo>
                  <a:close/>
                  <a:moveTo>
                    <a:pt x="5089" y="0"/>
                  </a:moveTo>
                  <a:cubicBezTo>
                    <a:pt x="4404" y="0"/>
                    <a:pt x="3752" y="131"/>
                    <a:pt x="3099" y="392"/>
                  </a:cubicBezTo>
                  <a:cubicBezTo>
                    <a:pt x="2512" y="653"/>
                    <a:pt x="1958" y="1012"/>
                    <a:pt x="1501" y="1468"/>
                  </a:cubicBezTo>
                  <a:cubicBezTo>
                    <a:pt x="1012" y="1958"/>
                    <a:pt x="653" y="2512"/>
                    <a:pt x="392" y="3099"/>
                  </a:cubicBezTo>
                  <a:cubicBezTo>
                    <a:pt x="131" y="3719"/>
                    <a:pt x="1" y="4404"/>
                    <a:pt x="1" y="5089"/>
                  </a:cubicBezTo>
                  <a:lnTo>
                    <a:pt x="1" y="47071"/>
                  </a:lnTo>
                  <a:cubicBezTo>
                    <a:pt x="1" y="47789"/>
                    <a:pt x="131" y="48441"/>
                    <a:pt x="392" y="49061"/>
                  </a:cubicBezTo>
                  <a:cubicBezTo>
                    <a:pt x="653" y="49681"/>
                    <a:pt x="1012" y="50235"/>
                    <a:pt x="1501" y="50692"/>
                  </a:cubicBezTo>
                  <a:cubicBezTo>
                    <a:pt x="1958" y="51148"/>
                    <a:pt x="2512" y="51540"/>
                    <a:pt x="3099" y="51768"/>
                  </a:cubicBezTo>
                  <a:cubicBezTo>
                    <a:pt x="3752" y="52062"/>
                    <a:pt x="4404" y="52192"/>
                    <a:pt x="5089" y="52192"/>
                  </a:cubicBezTo>
                  <a:lnTo>
                    <a:pt x="25477" y="52192"/>
                  </a:lnTo>
                  <a:cubicBezTo>
                    <a:pt x="26162" y="52192"/>
                    <a:pt x="26847" y="52062"/>
                    <a:pt x="27466" y="51768"/>
                  </a:cubicBezTo>
                  <a:cubicBezTo>
                    <a:pt x="28086" y="51540"/>
                    <a:pt x="28608" y="51148"/>
                    <a:pt x="29097" y="50692"/>
                  </a:cubicBezTo>
                  <a:cubicBezTo>
                    <a:pt x="29554" y="50235"/>
                    <a:pt x="29913" y="49681"/>
                    <a:pt x="30174" y="49061"/>
                  </a:cubicBezTo>
                  <a:cubicBezTo>
                    <a:pt x="30435" y="48441"/>
                    <a:pt x="30598" y="47789"/>
                    <a:pt x="30598" y="47071"/>
                  </a:cubicBezTo>
                  <a:lnTo>
                    <a:pt x="30598" y="16800"/>
                  </a:lnTo>
                  <a:cubicBezTo>
                    <a:pt x="30598" y="16245"/>
                    <a:pt x="30109" y="15788"/>
                    <a:pt x="29554" y="15788"/>
                  </a:cubicBezTo>
                  <a:cubicBezTo>
                    <a:pt x="29000" y="15788"/>
                    <a:pt x="28543" y="16245"/>
                    <a:pt x="28543" y="16800"/>
                  </a:cubicBezTo>
                  <a:lnTo>
                    <a:pt x="28543" y="46060"/>
                  </a:lnTo>
                  <a:lnTo>
                    <a:pt x="2056" y="46060"/>
                  </a:lnTo>
                  <a:lnTo>
                    <a:pt x="2056" y="5089"/>
                  </a:lnTo>
                  <a:cubicBezTo>
                    <a:pt x="2056" y="3393"/>
                    <a:pt x="3426" y="2023"/>
                    <a:pt x="5089" y="2023"/>
                  </a:cubicBezTo>
                  <a:lnTo>
                    <a:pt x="6786" y="2023"/>
                  </a:lnTo>
                  <a:cubicBezTo>
                    <a:pt x="7340" y="2023"/>
                    <a:pt x="7764" y="2480"/>
                    <a:pt x="7764" y="3034"/>
                  </a:cubicBezTo>
                  <a:lnTo>
                    <a:pt x="7764" y="3556"/>
                  </a:lnTo>
                  <a:cubicBezTo>
                    <a:pt x="7764" y="4959"/>
                    <a:pt x="8938" y="6100"/>
                    <a:pt x="10341" y="6100"/>
                  </a:cubicBezTo>
                  <a:lnTo>
                    <a:pt x="20225" y="6100"/>
                  </a:lnTo>
                  <a:cubicBezTo>
                    <a:pt x="21628" y="6100"/>
                    <a:pt x="22737" y="4959"/>
                    <a:pt x="22737" y="3556"/>
                  </a:cubicBezTo>
                  <a:lnTo>
                    <a:pt x="22737" y="3034"/>
                  </a:lnTo>
                  <a:cubicBezTo>
                    <a:pt x="22737" y="2480"/>
                    <a:pt x="23226" y="2023"/>
                    <a:pt x="23813" y="2023"/>
                  </a:cubicBezTo>
                  <a:lnTo>
                    <a:pt x="25477" y="2023"/>
                  </a:lnTo>
                  <a:cubicBezTo>
                    <a:pt x="27173" y="2023"/>
                    <a:pt x="28543" y="3393"/>
                    <a:pt x="28543" y="5089"/>
                  </a:cubicBezTo>
                  <a:lnTo>
                    <a:pt x="28543" y="7633"/>
                  </a:lnTo>
                  <a:cubicBezTo>
                    <a:pt x="28543" y="8188"/>
                    <a:pt x="29000" y="8645"/>
                    <a:pt x="29554" y="8645"/>
                  </a:cubicBezTo>
                  <a:cubicBezTo>
                    <a:pt x="30109" y="8645"/>
                    <a:pt x="30598" y="8188"/>
                    <a:pt x="30598" y="7633"/>
                  </a:cubicBezTo>
                  <a:lnTo>
                    <a:pt x="30598" y="5089"/>
                  </a:lnTo>
                  <a:cubicBezTo>
                    <a:pt x="30598" y="4404"/>
                    <a:pt x="30435" y="3719"/>
                    <a:pt x="30174" y="3099"/>
                  </a:cubicBezTo>
                  <a:cubicBezTo>
                    <a:pt x="29913" y="2512"/>
                    <a:pt x="29554" y="1958"/>
                    <a:pt x="29097" y="1468"/>
                  </a:cubicBezTo>
                  <a:cubicBezTo>
                    <a:pt x="28608" y="1012"/>
                    <a:pt x="28086" y="653"/>
                    <a:pt x="27466" y="392"/>
                  </a:cubicBezTo>
                  <a:cubicBezTo>
                    <a:pt x="26847" y="131"/>
                    <a:pt x="26162" y="0"/>
                    <a:pt x="254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g16a009d3a5e_0_314"/>
          <p:cNvGrpSpPr/>
          <p:nvPr/>
        </p:nvGrpSpPr>
        <p:grpSpPr>
          <a:xfrm>
            <a:off x="6810574" y="1256897"/>
            <a:ext cx="3270235" cy="6453062"/>
            <a:chOff x="6091785" y="1054075"/>
            <a:chExt cx="2466427" cy="5036339"/>
          </a:xfrm>
        </p:grpSpPr>
        <p:sp>
          <p:nvSpPr>
            <p:cNvPr id="1096" name="Google Shape;1096;g16a009d3a5e_0_314"/>
            <p:cNvSpPr/>
            <p:nvPr/>
          </p:nvSpPr>
          <p:spPr>
            <a:xfrm>
              <a:off x="8532497" y="2235713"/>
              <a:ext cx="25714" cy="373469"/>
            </a:xfrm>
            <a:custGeom>
              <a:rect b="b" l="l" r="r" t="t"/>
              <a:pathLst>
                <a:path extrusionOk="0" h="1220" w="84">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16a009d3a5e_0_314"/>
            <p:cNvSpPr/>
            <p:nvPr/>
          </p:nvSpPr>
          <p:spPr>
            <a:xfrm>
              <a:off x="6118723" y="1054087"/>
              <a:ext cx="2414082" cy="5036327"/>
            </a:xfrm>
            <a:custGeom>
              <a:rect b="b" l="l" r="r" t="t"/>
              <a:pathLst>
                <a:path extrusionOk="0" h="16452" w="7886">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16a009d3a5e_0_314"/>
            <p:cNvSpPr/>
            <p:nvPr/>
          </p:nvSpPr>
          <p:spPr>
            <a:xfrm>
              <a:off x="6187601" y="1135209"/>
              <a:ext cx="2274490" cy="4874082"/>
            </a:xfrm>
            <a:custGeom>
              <a:rect b="b" l="l" r="r" t="t"/>
              <a:pathLst>
                <a:path extrusionOk="0" h="15922" w="743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16a009d3a5e_0_314"/>
            <p:cNvSpPr/>
            <p:nvPr/>
          </p:nvSpPr>
          <p:spPr>
            <a:xfrm>
              <a:off x="6705225" y="1054075"/>
              <a:ext cx="1239247" cy="285325"/>
            </a:xfrm>
            <a:custGeom>
              <a:rect b="b" l="l" r="r" t="t"/>
              <a:pathLst>
                <a:path extrusionOk="0" h="932" w="4012">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16a009d3a5e_0_314"/>
            <p:cNvSpPr/>
            <p:nvPr/>
          </p:nvSpPr>
          <p:spPr>
            <a:xfrm>
              <a:off x="6136479" y="1073679"/>
              <a:ext cx="2378266" cy="4997144"/>
            </a:xfrm>
            <a:custGeom>
              <a:rect b="b" l="l" r="r" t="t"/>
              <a:pathLst>
                <a:path extrusionOk="0" h="16324" w="7769">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16a009d3a5e_0_314"/>
            <p:cNvSpPr/>
            <p:nvPr/>
          </p:nvSpPr>
          <p:spPr>
            <a:xfrm>
              <a:off x="7581626" y="1195209"/>
              <a:ext cx="54184" cy="52653"/>
            </a:xfrm>
            <a:custGeom>
              <a:rect b="b" l="l" r="r" t="t"/>
              <a:pathLst>
                <a:path extrusionOk="0" h="172" w="177">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g16a009d3a5e_0_314"/>
            <p:cNvSpPr/>
            <p:nvPr/>
          </p:nvSpPr>
          <p:spPr>
            <a:xfrm>
              <a:off x="7148519" y="1197964"/>
              <a:ext cx="352653" cy="46837"/>
            </a:xfrm>
            <a:custGeom>
              <a:rect b="b" l="l" r="r" t="t"/>
              <a:pathLst>
                <a:path extrusionOk="0" h="153" w="1152">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rgbClr val="3C5F79"/>
            </a:solidFill>
            <a:ln cap="flat" cmpd="sng" w="9525">
              <a:solidFill>
                <a:srgbClr val="3C5F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16a009d3a5e_0_314"/>
            <p:cNvSpPr/>
            <p:nvPr/>
          </p:nvSpPr>
          <p:spPr>
            <a:xfrm>
              <a:off x="6091785" y="2571528"/>
              <a:ext cx="27245" cy="375000"/>
            </a:xfrm>
            <a:custGeom>
              <a:rect b="b" l="l" r="r" t="t"/>
              <a:pathLst>
                <a:path extrusionOk="0" h="1225" w="89">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16a009d3a5e_0_314"/>
            <p:cNvSpPr/>
            <p:nvPr/>
          </p:nvSpPr>
          <p:spPr>
            <a:xfrm>
              <a:off x="6091785" y="2105000"/>
              <a:ext cx="27245" cy="375306"/>
            </a:xfrm>
            <a:custGeom>
              <a:rect b="b" l="l" r="r" t="t"/>
              <a:pathLst>
                <a:path extrusionOk="0" h="1226" w="89">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16a009d3a5e_0_314"/>
            <p:cNvSpPr/>
            <p:nvPr/>
          </p:nvSpPr>
          <p:spPr>
            <a:xfrm>
              <a:off x="6091785" y="1770716"/>
              <a:ext cx="27245" cy="117245"/>
            </a:xfrm>
            <a:custGeom>
              <a:rect b="b" l="l" r="r" t="t"/>
              <a:pathLst>
                <a:path extrusionOk="0" h="383" w="89">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16a009d3a5e_0_314"/>
            <p:cNvSpPr/>
            <p:nvPr/>
          </p:nvSpPr>
          <p:spPr>
            <a:xfrm>
              <a:off x="6772294" y="2149999"/>
              <a:ext cx="285306" cy="465306"/>
            </a:xfrm>
            <a:custGeom>
              <a:rect b="b" l="l" r="r" t="t"/>
              <a:pathLst>
                <a:path extrusionOk="0" h="1520" w="932">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16a009d3a5e_0_314"/>
            <p:cNvSpPr/>
            <p:nvPr/>
          </p:nvSpPr>
          <p:spPr>
            <a:xfrm>
              <a:off x="7133519" y="2364590"/>
              <a:ext cx="34898" cy="244592"/>
            </a:xfrm>
            <a:custGeom>
              <a:rect b="b" l="l" r="r" t="t"/>
              <a:pathLst>
                <a:path extrusionOk="0" h="799" w="114">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16a009d3a5e_0_314"/>
            <p:cNvSpPr/>
            <p:nvPr/>
          </p:nvSpPr>
          <p:spPr>
            <a:xfrm>
              <a:off x="7229641" y="2154591"/>
              <a:ext cx="307653" cy="454592"/>
            </a:xfrm>
            <a:custGeom>
              <a:rect b="b" l="l" r="r" t="t"/>
              <a:pathLst>
                <a:path extrusionOk="0" h="1485" w="1005">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16a009d3a5e_0_314"/>
            <p:cNvSpPr/>
            <p:nvPr/>
          </p:nvSpPr>
          <p:spPr>
            <a:xfrm>
              <a:off x="7595457" y="2153061"/>
              <a:ext cx="279184" cy="456123"/>
            </a:xfrm>
            <a:custGeom>
              <a:rect b="b" l="l" r="r" t="t"/>
              <a:pathLst>
                <a:path extrusionOk="0" h="1490" w="912">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16a009d3a5e_0_314"/>
            <p:cNvSpPr/>
            <p:nvPr/>
          </p:nvSpPr>
          <p:spPr>
            <a:xfrm>
              <a:off x="7273110" y="1565309"/>
              <a:ext cx="103776" cy="127959"/>
            </a:xfrm>
            <a:custGeom>
              <a:rect b="b" l="l" r="r" t="t"/>
              <a:pathLst>
                <a:path extrusionOk="0" h="418" w="339">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16a009d3a5e_0_314"/>
            <p:cNvSpPr/>
            <p:nvPr/>
          </p:nvSpPr>
          <p:spPr>
            <a:xfrm>
              <a:off x="7251988" y="1640308"/>
              <a:ext cx="145714" cy="85714"/>
            </a:xfrm>
            <a:custGeom>
              <a:rect b="b" l="l" r="r" t="t"/>
              <a:pathLst>
                <a:path extrusionOk="0" h="280" w="476">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16a009d3a5e_0_314"/>
            <p:cNvSpPr/>
            <p:nvPr/>
          </p:nvSpPr>
          <p:spPr>
            <a:xfrm>
              <a:off x="8091681" y="1217555"/>
              <a:ext cx="93061" cy="72245"/>
            </a:xfrm>
            <a:custGeom>
              <a:rect b="b" l="l" r="r" t="t"/>
              <a:pathLst>
                <a:path extrusionOk="0" h="236" w="304">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6a009d3a5e_0_314"/>
            <p:cNvSpPr/>
            <p:nvPr/>
          </p:nvSpPr>
          <p:spPr>
            <a:xfrm>
              <a:off x="7988212" y="1227964"/>
              <a:ext cx="81122" cy="60306"/>
            </a:xfrm>
            <a:custGeom>
              <a:rect b="b" l="l" r="r" t="t"/>
              <a:pathLst>
                <a:path extrusionOk="0" h="197" w="265">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g16a009d3a5e_0_314"/>
            <p:cNvSpPr/>
            <p:nvPr/>
          </p:nvSpPr>
          <p:spPr>
            <a:xfrm>
              <a:off x="8208620" y="1229494"/>
              <a:ext cx="121531" cy="58776"/>
            </a:xfrm>
            <a:custGeom>
              <a:rect b="b" l="l" r="r" t="t"/>
              <a:pathLst>
                <a:path extrusionOk="0" h="192" w="397">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16a009d3a5e_0_314"/>
            <p:cNvSpPr/>
            <p:nvPr/>
          </p:nvSpPr>
          <p:spPr>
            <a:xfrm>
              <a:off x="8461783" y="1509901"/>
              <a:ext cx="71020" cy="34898"/>
            </a:xfrm>
            <a:custGeom>
              <a:rect b="b" l="l" r="r" t="t"/>
              <a:pathLst>
                <a:path extrusionOk="0" h="114" w="232">
                  <a:moveTo>
                    <a:pt x="1" y="1"/>
                  </a:moveTo>
                  <a:lnTo>
                    <a:pt x="1" y="113"/>
                  </a:lnTo>
                  <a:lnTo>
                    <a:pt x="231" y="113"/>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16a009d3a5e_0_314"/>
            <p:cNvSpPr/>
            <p:nvPr/>
          </p:nvSpPr>
          <p:spPr>
            <a:xfrm>
              <a:off x="6118723" y="1509901"/>
              <a:ext cx="69184" cy="34898"/>
            </a:xfrm>
            <a:custGeom>
              <a:rect b="b" l="l" r="r" t="t"/>
              <a:pathLst>
                <a:path extrusionOk="0" h="114" w="226">
                  <a:moveTo>
                    <a:pt x="0" y="1"/>
                  </a:moveTo>
                  <a:lnTo>
                    <a:pt x="0" y="113"/>
                  </a:lnTo>
                  <a:lnTo>
                    <a:pt x="226" y="113"/>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16a009d3a5e_0_314"/>
            <p:cNvSpPr/>
            <p:nvPr/>
          </p:nvSpPr>
          <p:spPr>
            <a:xfrm>
              <a:off x="8461783" y="5598144"/>
              <a:ext cx="71020" cy="36429"/>
            </a:xfrm>
            <a:custGeom>
              <a:rect b="b" l="l" r="r" t="t"/>
              <a:pathLst>
                <a:path extrusionOk="0" h="119" w="232">
                  <a:moveTo>
                    <a:pt x="1" y="1"/>
                  </a:moveTo>
                  <a:lnTo>
                    <a:pt x="1" y="118"/>
                  </a:lnTo>
                  <a:lnTo>
                    <a:pt x="231" y="118"/>
                  </a:lnTo>
                  <a:lnTo>
                    <a:pt x="231"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g16a009d3a5e_0_314"/>
            <p:cNvSpPr/>
            <p:nvPr/>
          </p:nvSpPr>
          <p:spPr>
            <a:xfrm>
              <a:off x="6118723" y="5598144"/>
              <a:ext cx="69184" cy="36429"/>
            </a:xfrm>
            <a:custGeom>
              <a:rect b="b" l="l" r="r" t="t"/>
              <a:pathLst>
                <a:path extrusionOk="0" h="119" w="226">
                  <a:moveTo>
                    <a:pt x="0" y="1"/>
                  </a:moveTo>
                  <a:lnTo>
                    <a:pt x="0" y="118"/>
                  </a:lnTo>
                  <a:lnTo>
                    <a:pt x="226" y="118"/>
                  </a:lnTo>
                  <a:lnTo>
                    <a:pt x="226" y="1"/>
                  </a:lnTo>
                  <a:close/>
                </a:path>
              </a:pathLst>
            </a:custGeom>
            <a:solidFill>
              <a:srgbClr val="151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g16a009d3a5e_0_314"/>
            <p:cNvSpPr/>
            <p:nvPr/>
          </p:nvSpPr>
          <p:spPr>
            <a:xfrm>
              <a:off x="6216070" y="1162148"/>
              <a:ext cx="1484388" cy="2728776"/>
            </a:xfrm>
            <a:custGeom>
              <a:rect b="b" l="l" r="r" t="t"/>
              <a:pathLst>
                <a:path extrusionOk="0" h="8914" w="4849">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g16a009d3a5e_0_314"/>
          <p:cNvSpPr txBox="1"/>
          <p:nvPr>
            <p:ph type="title"/>
          </p:nvPr>
        </p:nvSpPr>
        <p:spPr>
          <a:xfrm>
            <a:off x="404400" y="5487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chemeClr val="dk1"/>
                </a:solidFill>
              </a:rPr>
              <a:t>Nội dung</a:t>
            </a:r>
            <a:endParaRPr>
              <a:solidFill>
                <a:schemeClr val="dk1"/>
              </a:solidFill>
            </a:endParaRPr>
          </a:p>
        </p:txBody>
      </p:sp>
      <p:grpSp>
        <p:nvGrpSpPr>
          <p:cNvPr id="1121" name="Google Shape;1121;g16a009d3a5e_0_314"/>
          <p:cNvGrpSpPr/>
          <p:nvPr/>
        </p:nvGrpSpPr>
        <p:grpSpPr>
          <a:xfrm>
            <a:off x="2339465" y="5705666"/>
            <a:ext cx="4458783" cy="819592"/>
            <a:chOff x="2925888" y="3745700"/>
            <a:chExt cx="3030300" cy="609000"/>
          </a:xfrm>
        </p:grpSpPr>
        <p:sp>
          <p:nvSpPr>
            <p:cNvPr id="1122" name="Google Shape;1122;g16a009d3a5e_0_314"/>
            <p:cNvSpPr/>
            <p:nvPr/>
          </p:nvSpPr>
          <p:spPr>
            <a:xfrm>
              <a:off x="2925888" y="3745700"/>
              <a:ext cx="3030300" cy="609000"/>
            </a:xfrm>
            <a:prstGeom prst="homePlate">
              <a:avLst>
                <a:gd fmla="val 50000" name="adj"/>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16a009d3a5e_0_314"/>
            <p:cNvSpPr txBox="1"/>
            <p:nvPr/>
          </p:nvSpPr>
          <p:spPr>
            <a:xfrm>
              <a:off x="3005194" y="3893296"/>
              <a:ext cx="2145600" cy="313800"/>
            </a:xfrm>
            <a:prstGeom prst="rect">
              <a:avLst/>
            </a:pr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DashBoard</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24" name="Google Shape;1124;g16a009d3a5e_0_314"/>
          <p:cNvGrpSpPr/>
          <p:nvPr/>
        </p:nvGrpSpPr>
        <p:grpSpPr>
          <a:xfrm>
            <a:off x="2339465" y="1825658"/>
            <a:ext cx="4458783" cy="819592"/>
            <a:chOff x="2925888" y="1589375"/>
            <a:chExt cx="3030300" cy="609000"/>
          </a:xfrm>
        </p:grpSpPr>
        <p:sp>
          <p:nvSpPr>
            <p:cNvPr id="1125" name="Google Shape;1125;g16a009d3a5e_0_314"/>
            <p:cNvSpPr/>
            <p:nvPr/>
          </p:nvSpPr>
          <p:spPr>
            <a:xfrm>
              <a:off x="2925888" y="1589375"/>
              <a:ext cx="3030300" cy="609000"/>
            </a:xfrm>
            <a:prstGeom prst="homePlate">
              <a:avLst>
                <a:gd fmla="val 50000" name="adj"/>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16a009d3a5e_0_314"/>
            <p:cNvSpPr txBox="1"/>
            <p:nvPr/>
          </p:nvSpPr>
          <p:spPr>
            <a:xfrm>
              <a:off x="3005257" y="1736977"/>
              <a:ext cx="2274600" cy="313800"/>
            </a:xfrm>
            <a:prstGeom prst="rect">
              <a:avLst/>
            </a:pr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Giới thiệu và xử lý dữ liệu</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27" name="Google Shape;1127;g16a009d3a5e_0_314"/>
          <p:cNvGrpSpPr/>
          <p:nvPr/>
        </p:nvGrpSpPr>
        <p:grpSpPr>
          <a:xfrm>
            <a:off x="2339465" y="2792985"/>
            <a:ext cx="4458783" cy="819592"/>
            <a:chOff x="2925888" y="2308150"/>
            <a:chExt cx="3030300" cy="609000"/>
          </a:xfrm>
        </p:grpSpPr>
        <p:sp>
          <p:nvSpPr>
            <p:cNvPr id="1128" name="Google Shape;1128;g16a009d3a5e_0_314"/>
            <p:cNvSpPr/>
            <p:nvPr/>
          </p:nvSpPr>
          <p:spPr>
            <a:xfrm>
              <a:off x="2925888" y="2308150"/>
              <a:ext cx="3030300" cy="609000"/>
            </a:xfrm>
            <a:prstGeom prst="homePlate">
              <a:avLst>
                <a:gd fmla="val 50000" name="adj"/>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16a009d3a5e_0_314"/>
            <p:cNvSpPr txBox="1"/>
            <p:nvPr/>
          </p:nvSpPr>
          <p:spPr>
            <a:xfrm>
              <a:off x="3005262" y="2455750"/>
              <a:ext cx="2145600" cy="313800"/>
            </a:xfrm>
            <a:prstGeom prst="rect">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EDA</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30" name="Google Shape;1130;g16a009d3a5e_0_314"/>
          <p:cNvGrpSpPr/>
          <p:nvPr/>
        </p:nvGrpSpPr>
        <p:grpSpPr>
          <a:xfrm>
            <a:off x="2339465" y="3760313"/>
            <a:ext cx="4458783" cy="819592"/>
            <a:chOff x="2925888" y="3026925"/>
            <a:chExt cx="3030300" cy="609000"/>
          </a:xfrm>
        </p:grpSpPr>
        <p:sp>
          <p:nvSpPr>
            <p:cNvPr id="1131" name="Google Shape;1131;g16a009d3a5e_0_314"/>
            <p:cNvSpPr/>
            <p:nvPr/>
          </p:nvSpPr>
          <p:spPr>
            <a:xfrm>
              <a:off x="2925888" y="3026925"/>
              <a:ext cx="3030300" cy="609000"/>
            </a:xfrm>
            <a:prstGeom prst="homePlate">
              <a:avLst>
                <a:gd fmla="val 50000" name="adj"/>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16a009d3a5e_0_314"/>
            <p:cNvSpPr txBox="1"/>
            <p:nvPr/>
          </p:nvSpPr>
          <p:spPr>
            <a:xfrm>
              <a:off x="3005194" y="3174523"/>
              <a:ext cx="2145600" cy="313800"/>
            </a:xfrm>
            <a:prstGeom prst="rect">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Phân tích tương quan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133" name="Google Shape;1133;g16a009d3a5e_0_314"/>
          <p:cNvGrpSpPr/>
          <p:nvPr/>
        </p:nvGrpSpPr>
        <p:grpSpPr>
          <a:xfrm>
            <a:off x="2339465" y="4727641"/>
            <a:ext cx="4458783" cy="819592"/>
            <a:chOff x="2925888" y="3745700"/>
            <a:chExt cx="3030300" cy="609000"/>
          </a:xfrm>
        </p:grpSpPr>
        <p:sp>
          <p:nvSpPr>
            <p:cNvPr id="1134" name="Google Shape;1134;g16a009d3a5e_0_314"/>
            <p:cNvSpPr/>
            <p:nvPr/>
          </p:nvSpPr>
          <p:spPr>
            <a:xfrm>
              <a:off x="2925888" y="3745700"/>
              <a:ext cx="3030300" cy="609000"/>
            </a:xfrm>
            <a:prstGeom prst="homePlate">
              <a:avLst>
                <a:gd fmla="val 50000" name="adj"/>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g16a009d3a5e_0_314"/>
            <p:cNvSpPr txBox="1"/>
            <p:nvPr/>
          </p:nvSpPr>
          <p:spPr>
            <a:xfrm>
              <a:off x="3005194" y="3893296"/>
              <a:ext cx="2145600" cy="313800"/>
            </a:xfrm>
            <a:prstGeom prst="rect">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136" name="Google Shape;1136;g16a009d3a5e_0_314"/>
          <p:cNvSpPr txBox="1"/>
          <p:nvPr/>
        </p:nvSpPr>
        <p:spPr>
          <a:xfrm>
            <a:off x="7488075" y="3362550"/>
            <a:ext cx="205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Lato Light"/>
                <a:ea typeface="Lato Light"/>
                <a:cs typeface="Lato Light"/>
                <a:sym typeface="Lato Light"/>
              </a:rPr>
              <a:t>Sunday, October 16</a:t>
            </a:r>
            <a:endParaRPr sz="1600">
              <a:solidFill>
                <a:schemeClr val="lt1"/>
              </a:solidFill>
              <a:latin typeface="Lato Light"/>
              <a:ea typeface="Lato Light"/>
              <a:cs typeface="Lato Light"/>
              <a:sym typeface="Lato Light"/>
            </a:endParaRPr>
          </a:p>
        </p:txBody>
      </p:sp>
      <p:pic>
        <p:nvPicPr>
          <p:cNvPr id="1137" name="Google Shape;1137;g16a009d3a5e_0_314"/>
          <p:cNvPicPr preferRelativeResize="0"/>
          <p:nvPr/>
        </p:nvPicPr>
        <p:blipFill>
          <a:blip r:embed="rId3">
            <a:alphaModFix/>
          </a:blip>
          <a:stretch>
            <a:fillRect/>
          </a:stretch>
        </p:blipFill>
        <p:spPr>
          <a:xfrm>
            <a:off x="7707824" y="4122376"/>
            <a:ext cx="1616424" cy="2296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1678b4093b5_0_986"/>
          <p:cNvSpPr txBox="1"/>
          <p:nvPr>
            <p:ph type="title"/>
          </p:nvPr>
        </p:nvSpPr>
        <p:spPr>
          <a:xfrm>
            <a:off x="1544725" y="372225"/>
            <a:ext cx="10231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DashBoard</a:t>
            </a:r>
            <a:endParaRPr>
              <a:solidFill>
                <a:srgbClr val="FD6803"/>
              </a:solidFill>
            </a:endParaRPr>
          </a:p>
        </p:txBody>
      </p:sp>
      <p:pic>
        <p:nvPicPr>
          <p:cNvPr id="1143" name="Google Shape;1143;g1678b4093b5_0_986"/>
          <p:cNvPicPr preferRelativeResize="0"/>
          <p:nvPr/>
        </p:nvPicPr>
        <p:blipFill>
          <a:blip r:embed="rId3">
            <a:alphaModFix/>
          </a:blip>
          <a:stretch>
            <a:fillRect/>
          </a:stretch>
        </p:blipFill>
        <p:spPr>
          <a:xfrm>
            <a:off x="3168825" y="1779575"/>
            <a:ext cx="4794425" cy="4799400"/>
          </a:xfrm>
          <a:prstGeom prst="rect">
            <a:avLst/>
          </a:prstGeom>
          <a:noFill/>
          <a:ln>
            <a:noFill/>
          </a:ln>
        </p:spPr>
      </p:pic>
      <p:pic>
        <p:nvPicPr>
          <p:cNvPr id="1144" name="Google Shape;1144;g1678b4093b5_0_986"/>
          <p:cNvPicPr preferRelativeResize="0"/>
          <p:nvPr/>
        </p:nvPicPr>
        <p:blipFill>
          <a:blip r:embed="rId4">
            <a:alphaModFix/>
          </a:blip>
          <a:stretch>
            <a:fillRect/>
          </a:stretch>
        </p:blipFill>
        <p:spPr>
          <a:xfrm>
            <a:off x="731775" y="372225"/>
            <a:ext cx="759675" cy="759675"/>
          </a:xfrm>
          <a:prstGeom prst="rect">
            <a:avLst/>
          </a:prstGeom>
          <a:noFill/>
          <a:ln>
            <a:noFill/>
          </a:ln>
        </p:spPr>
      </p:pic>
      <p:grpSp>
        <p:nvGrpSpPr>
          <p:cNvPr id="1145" name="Google Shape;1145;g1678b4093b5_0_986"/>
          <p:cNvGrpSpPr/>
          <p:nvPr/>
        </p:nvGrpSpPr>
        <p:grpSpPr>
          <a:xfrm>
            <a:off x="10546428" y="5046950"/>
            <a:ext cx="1645282" cy="1810616"/>
            <a:chOff x="5077165" y="-136475"/>
            <a:chExt cx="4975150" cy="5917047"/>
          </a:xfrm>
        </p:grpSpPr>
        <p:pic>
          <p:nvPicPr>
            <p:cNvPr id="1146" name="Google Shape;1146;g1678b4093b5_0_986"/>
            <p:cNvPicPr preferRelativeResize="0"/>
            <p:nvPr/>
          </p:nvPicPr>
          <p:blipFill>
            <a:blip r:embed="rId5">
              <a:alphaModFix/>
            </a:blip>
            <a:stretch>
              <a:fillRect/>
            </a:stretch>
          </p:blipFill>
          <p:spPr>
            <a:xfrm>
              <a:off x="5077165" y="-136475"/>
              <a:ext cx="4975150" cy="5917047"/>
            </a:xfrm>
            <a:prstGeom prst="rect">
              <a:avLst/>
            </a:prstGeom>
            <a:noFill/>
            <a:ln>
              <a:noFill/>
            </a:ln>
          </p:spPr>
        </p:pic>
        <p:sp>
          <p:nvSpPr>
            <p:cNvPr id="1147" name="Google Shape;1147;g1678b4093b5_0_986"/>
            <p:cNvSpPr/>
            <p:nvPr/>
          </p:nvSpPr>
          <p:spPr>
            <a:xfrm rot="235165">
              <a:off x="5990903" y="4111555"/>
              <a:ext cx="3028383" cy="612841"/>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pSp>
      <p:sp>
        <p:nvSpPr>
          <p:cNvPr id="1148" name="Google Shape;1148;g1678b4093b5_0_986"/>
          <p:cNvSpPr txBox="1"/>
          <p:nvPr/>
        </p:nvSpPr>
        <p:spPr>
          <a:xfrm>
            <a:off x="1196475" y="1273450"/>
            <a:ext cx="5075700" cy="4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5500"/>
                </a:solidFill>
                <a:latin typeface="Fira Sans Extra Condensed Medium"/>
                <a:ea typeface="Fira Sans Extra Condensed Medium"/>
                <a:cs typeface="Fira Sans Extra Condensed Medium"/>
                <a:sym typeface="Fira Sans Extra Condensed Medium"/>
              </a:rPr>
              <a:t>Nội dung </a:t>
            </a:r>
            <a:endParaRPr sz="2400">
              <a:solidFill>
                <a:srgbClr val="FF5500"/>
              </a:solidFill>
              <a:latin typeface="Fira Sans Extra Condensed Medium"/>
              <a:ea typeface="Fira Sans Extra Condensed Medium"/>
              <a:cs typeface="Fira Sans Extra Condensed Medium"/>
              <a:sym typeface="Fira Sans Extra Condensed Medium"/>
            </a:endParaRPr>
          </a:p>
        </p:txBody>
      </p:sp>
      <p:grpSp>
        <p:nvGrpSpPr>
          <p:cNvPr id="1149" name="Google Shape;1149;g1678b4093b5_0_986"/>
          <p:cNvGrpSpPr/>
          <p:nvPr/>
        </p:nvGrpSpPr>
        <p:grpSpPr>
          <a:xfrm>
            <a:off x="612065" y="1273513"/>
            <a:ext cx="584567" cy="457808"/>
            <a:chOff x="3075928" y="2445798"/>
            <a:chExt cx="363243" cy="300675"/>
          </a:xfrm>
        </p:grpSpPr>
        <p:sp>
          <p:nvSpPr>
            <p:cNvPr id="1150" name="Google Shape;1150;g1678b4093b5_0_986"/>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1678b4093b5_0_986"/>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1678b4093b5_0_986"/>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1678b4093b5_0_986"/>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1678b4093b5_0_986"/>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1678b4093b5_0_986"/>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1678b4093b5_0_986"/>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g1678b4093b5_0_986"/>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g1678b4093b5_0_986"/>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1678b4093b5_0_986"/>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g1678b4093b5_0_986"/>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1" name="Google Shape;1161;g1678b4093b5_0_986"/>
          <p:cNvCxnSpPr/>
          <p:nvPr/>
        </p:nvCxnSpPr>
        <p:spPr>
          <a:xfrm flipH="1">
            <a:off x="319625" y="3515550"/>
            <a:ext cx="3502200" cy="292800"/>
          </a:xfrm>
          <a:prstGeom prst="bentConnector3">
            <a:avLst>
              <a:gd fmla="val 50000" name="adj1"/>
            </a:avLst>
          </a:prstGeom>
          <a:noFill/>
          <a:ln cap="flat" cmpd="sng" w="19050">
            <a:solidFill>
              <a:srgbClr val="0000FF"/>
            </a:solidFill>
            <a:prstDash val="solid"/>
            <a:round/>
            <a:headEnd len="med" w="med" type="none"/>
            <a:tailEnd len="med" w="med" type="oval"/>
          </a:ln>
        </p:spPr>
      </p:cxnSp>
      <p:sp>
        <p:nvSpPr>
          <p:cNvPr id="1162" name="Google Shape;1162;g1678b4093b5_0_986"/>
          <p:cNvSpPr txBox="1"/>
          <p:nvPr/>
        </p:nvSpPr>
        <p:spPr>
          <a:xfrm>
            <a:off x="346101" y="3487725"/>
            <a:ext cx="993300" cy="3000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Bảng đồ</a:t>
            </a:r>
            <a:endParaRPr sz="2000">
              <a:solidFill>
                <a:srgbClr val="0000FF"/>
              </a:solidFill>
              <a:latin typeface="Fira Sans Extra Condensed Medium"/>
              <a:ea typeface="Fira Sans Extra Condensed Medium"/>
              <a:cs typeface="Fira Sans Extra Condensed Medium"/>
              <a:sym typeface="Fira Sans Extra Condensed Medium"/>
            </a:endParaRPr>
          </a:p>
        </p:txBody>
      </p:sp>
      <p:cxnSp>
        <p:nvCxnSpPr>
          <p:cNvPr id="1163" name="Google Shape;1163;g1678b4093b5_0_986"/>
          <p:cNvCxnSpPr/>
          <p:nvPr/>
        </p:nvCxnSpPr>
        <p:spPr>
          <a:xfrm flipH="1">
            <a:off x="346100" y="4074850"/>
            <a:ext cx="5060400" cy="599400"/>
          </a:xfrm>
          <a:prstGeom prst="bentConnector3">
            <a:avLst>
              <a:gd fmla="val 50000" name="adj1"/>
            </a:avLst>
          </a:prstGeom>
          <a:noFill/>
          <a:ln cap="flat" cmpd="sng" w="19050">
            <a:solidFill>
              <a:srgbClr val="0000FF"/>
            </a:solidFill>
            <a:prstDash val="solid"/>
            <a:round/>
            <a:headEnd len="med" w="med" type="none"/>
            <a:tailEnd len="med" w="med" type="oval"/>
          </a:ln>
        </p:spPr>
      </p:cxnSp>
      <p:sp>
        <p:nvSpPr>
          <p:cNvPr id="1164" name="Google Shape;1164;g1678b4093b5_0_986"/>
          <p:cNvSpPr txBox="1"/>
          <p:nvPr/>
        </p:nvSpPr>
        <p:spPr>
          <a:xfrm>
            <a:off x="319975" y="4961375"/>
            <a:ext cx="2450400" cy="739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Hình ảnh top 5 sản phẩm và một số thông tin</a:t>
            </a:r>
            <a:endParaRPr sz="2000">
              <a:solidFill>
                <a:srgbClr val="0000FF"/>
              </a:solidFill>
              <a:latin typeface="Fira Sans Extra Condensed Medium"/>
              <a:ea typeface="Fira Sans Extra Condensed Medium"/>
              <a:cs typeface="Fira Sans Extra Condensed Medium"/>
              <a:sym typeface="Fira Sans Extra Condensed Medium"/>
            </a:endParaRPr>
          </a:p>
        </p:txBody>
      </p:sp>
      <p:cxnSp>
        <p:nvCxnSpPr>
          <p:cNvPr id="1165" name="Google Shape;1165;g1678b4093b5_0_986"/>
          <p:cNvCxnSpPr/>
          <p:nvPr/>
        </p:nvCxnSpPr>
        <p:spPr>
          <a:xfrm>
            <a:off x="319600" y="5712775"/>
            <a:ext cx="5260200" cy="26700"/>
          </a:xfrm>
          <a:prstGeom prst="straightConnector1">
            <a:avLst/>
          </a:prstGeom>
          <a:noFill/>
          <a:ln cap="flat" cmpd="sng" w="19050">
            <a:solidFill>
              <a:srgbClr val="0000FF"/>
            </a:solidFill>
            <a:prstDash val="solid"/>
            <a:round/>
            <a:headEnd len="med" w="med" type="oval"/>
            <a:tailEnd len="med" w="med" type="none"/>
          </a:ln>
        </p:spPr>
      </p:cxnSp>
      <p:cxnSp>
        <p:nvCxnSpPr>
          <p:cNvPr id="1166" name="Google Shape;1166;g1678b4093b5_0_986"/>
          <p:cNvCxnSpPr/>
          <p:nvPr/>
        </p:nvCxnSpPr>
        <p:spPr>
          <a:xfrm>
            <a:off x="7210050" y="4074850"/>
            <a:ext cx="4154700" cy="546000"/>
          </a:xfrm>
          <a:prstGeom prst="bentConnector3">
            <a:avLst>
              <a:gd fmla="val 50000" name="adj1"/>
            </a:avLst>
          </a:prstGeom>
          <a:noFill/>
          <a:ln cap="flat" cmpd="sng" w="19050">
            <a:solidFill>
              <a:srgbClr val="0000FF"/>
            </a:solidFill>
            <a:prstDash val="solid"/>
            <a:round/>
            <a:headEnd len="med" w="med" type="none"/>
            <a:tailEnd len="med" w="med" type="oval"/>
          </a:ln>
        </p:spPr>
      </p:cxnSp>
      <p:cxnSp>
        <p:nvCxnSpPr>
          <p:cNvPr id="1167" name="Google Shape;1167;g1678b4093b5_0_986"/>
          <p:cNvCxnSpPr/>
          <p:nvPr/>
        </p:nvCxnSpPr>
        <p:spPr>
          <a:xfrm flipH="1" rot="10800000">
            <a:off x="6981875" y="2637488"/>
            <a:ext cx="4382700" cy="465900"/>
          </a:xfrm>
          <a:prstGeom prst="bentConnector3">
            <a:avLst>
              <a:gd fmla="val 46092" name="adj1"/>
            </a:avLst>
          </a:prstGeom>
          <a:noFill/>
          <a:ln cap="flat" cmpd="sng" w="19050">
            <a:solidFill>
              <a:srgbClr val="0000FF"/>
            </a:solidFill>
            <a:prstDash val="solid"/>
            <a:round/>
            <a:headEnd len="med" w="med" type="none"/>
            <a:tailEnd len="med" w="med" type="oval"/>
          </a:ln>
        </p:spPr>
      </p:cxnSp>
      <p:sp>
        <p:nvSpPr>
          <p:cNvPr id="1168" name="Google Shape;1168;g1678b4093b5_0_986"/>
          <p:cNvSpPr txBox="1"/>
          <p:nvPr/>
        </p:nvSpPr>
        <p:spPr>
          <a:xfrm>
            <a:off x="346088" y="4307050"/>
            <a:ext cx="16452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Top 5 sản phẩm</a:t>
            </a:r>
            <a:endParaRPr sz="2000">
              <a:solidFill>
                <a:srgbClr val="0000FF"/>
              </a:solidFill>
              <a:latin typeface="Fira Sans Extra Condensed Medium"/>
              <a:ea typeface="Fira Sans Extra Condensed Medium"/>
              <a:cs typeface="Fira Sans Extra Condensed Medium"/>
              <a:sym typeface="Fira Sans Extra Condensed Medium"/>
            </a:endParaRPr>
          </a:p>
        </p:txBody>
      </p:sp>
      <p:sp>
        <p:nvSpPr>
          <p:cNvPr id="1169" name="Google Shape;1169;g1678b4093b5_0_986"/>
          <p:cNvSpPr txBox="1"/>
          <p:nvPr/>
        </p:nvSpPr>
        <p:spPr>
          <a:xfrm>
            <a:off x="9492575" y="4177600"/>
            <a:ext cx="18051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Top 5 thương hiệu</a:t>
            </a:r>
            <a:endParaRPr sz="2000">
              <a:solidFill>
                <a:srgbClr val="0000FF"/>
              </a:solidFill>
              <a:latin typeface="Fira Sans Extra Condensed Medium"/>
              <a:ea typeface="Fira Sans Extra Condensed Medium"/>
              <a:cs typeface="Fira Sans Extra Condensed Medium"/>
              <a:sym typeface="Fira Sans Extra Condensed Medium"/>
            </a:endParaRPr>
          </a:p>
        </p:txBody>
      </p:sp>
      <p:cxnSp>
        <p:nvCxnSpPr>
          <p:cNvPr id="1170" name="Google Shape;1170;g1678b4093b5_0_986"/>
          <p:cNvCxnSpPr/>
          <p:nvPr/>
        </p:nvCxnSpPr>
        <p:spPr>
          <a:xfrm flipH="1" rot="10800000">
            <a:off x="5566300" y="1624625"/>
            <a:ext cx="1624500" cy="1305000"/>
          </a:xfrm>
          <a:prstGeom prst="straightConnector1">
            <a:avLst/>
          </a:prstGeom>
          <a:noFill/>
          <a:ln cap="flat" cmpd="sng" w="19050">
            <a:solidFill>
              <a:srgbClr val="0000FF"/>
            </a:solidFill>
            <a:prstDash val="solid"/>
            <a:round/>
            <a:headEnd len="med" w="med" type="none"/>
            <a:tailEnd len="med" w="med" type="none"/>
          </a:ln>
        </p:spPr>
      </p:cxnSp>
      <p:cxnSp>
        <p:nvCxnSpPr>
          <p:cNvPr id="1171" name="Google Shape;1171;g1678b4093b5_0_986"/>
          <p:cNvCxnSpPr/>
          <p:nvPr/>
        </p:nvCxnSpPr>
        <p:spPr>
          <a:xfrm rot="10800000">
            <a:off x="7190100" y="1635438"/>
            <a:ext cx="4194600" cy="30600"/>
          </a:xfrm>
          <a:prstGeom prst="straightConnector1">
            <a:avLst/>
          </a:prstGeom>
          <a:noFill/>
          <a:ln cap="flat" cmpd="sng" w="19050">
            <a:solidFill>
              <a:srgbClr val="0000FF"/>
            </a:solidFill>
            <a:prstDash val="solid"/>
            <a:round/>
            <a:headEnd len="med" w="med" type="oval"/>
            <a:tailEnd len="med" w="med" type="none"/>
          </a:ln>
        </p:spPr>
      </p:cxnSp>
      <p:sp>
        <p:nvSpPr>
          <p:cNvPr id="1172" name="Google Shape;1172;g1678b4093b5_0_986"/>
          <p:cNvSpPr txBox="1"/>
          <p:nvPr/>
        </p:nvSpPr>
        <p:spPr>
          <a:xfrm>
            <a:off x="9062625" y="2258800"/>
            <a:ext cx="23439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Wordcloud về bình luận</a:t>
            </a:r>
            <a:endParaRPr sz="2000">
              <a:solidFill>
                <a:srgbClr val="0000FF"/>
              </a:solidFill>
              <a:latin typeface="Fira Sans Extra Condensed Medium"/>
              <a:ea typeface="Fira Sans Extra Condensed Medium"/>
              <a:cs typeface="Fira Sans Extra Condensed Medium"/>
              <a:sym typeface="Fira Sans Extra Condensed Medium"/>
            </a:endParaRPr>
          </a:p>
        </p:txBody>
      </p:sp>
      <p:sp>
        <p:nvSpPr>
          <p:cNvPr id="1173" name="Google Shape;1173;g1678b4093b5_0_986"/>
          <p:cNvSpPr txBox="1"/>
          <p:nvPr/>
        </p:nvSpPr>
        <p:spPr>
          <a:xfrm>
            <a:off x="9873575" y="1284300"/>
            <a:ext cx="1491000" cy="3138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Top 5 cửa hàng </a:t>
            </a:r>
            <a:endParaRPr sz="2000">
              <a:solidFill>
                <a:srgbClr val="0000FF"/>
              </a:solidFill>
              <a:latin typeface="Fira Sans Extra Condensed Medium"/>
              <a:ea typeface="Fira Sans Extra Condensed Medium"/>
              <a:cs typeface="Fira Sans Extra Condensed Medium"/>
              <a:sym typeface="Fira Sans Extra Condensed Medium"/>
            </a:endParaRPr>
          </a:p>
        </p:txBody>
      </p:sp>
      <p:cxnSp>
        <p:nvCxnSpPr>
          <p:cNvPr id="1174" name="Google Shape;1174;g1678b4093b5_0_986"/>
          <p:cNvCxnSpPr/>
          <p:nvPr/>
        </p:nvCxnSpPr>
        <p:spPr>
          <a:xfrm flipH="1" rot="10800000">
            <a:off x="319600" y="2117475"/>
            <a:ext cx="3289200" cy="4800"/>
          </a:xfrm>
          <a:prstGeom prst="straightConnector1">
            <a:avLst/>
          </a:prstGeom>
          <a:noFill/>
          <a:ln cap="flat" cmpd="sng" w="19050">
            <a:solidFill>
              <a:srgbClr val="0000FF"/>
            </a:solidFill>
            <a:prstDash val="solid"/>
            <a:round/>
            <a:headEnd len="med" w="med" type="oval"/>
            <a:tailEnd len="med" w="med" type="none"/>
          </a:ln>
        </p:spPr>
      </p:cxnSp>
      <p:sp>
        <p:nvSpPr>
          <p:cNvPr id="1175" name="Google Shape;1175;g1678b4093b5_0_986"/>
          <p:cNvSpPr txBox="1"/>
          <p:nvPr/>
        </p:nvSpPr>
        <p:spPr>
          <a:xfrm>
            <a:off x="346099" y="2160400"/>
            <a:ext cx="1624500" cy="3000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0000FF"/>
                </a:solidFill>
                <a:latin typeface="Fira Sans Extra Condensed Medium"/>
                <a:ea typeface="Fira Sans Extra Condensed Medium"/>
                <a:cs typeface="Fira Sans Extra Condensed Medium"/>
                <a:sym typeface="Fira Sans Extra Condensed Medium"/>
              </a:rPr>
              <a:t>Thanh tùy chọn </a:t>
            </a:r>
            <a:endParaRPr sz="2000">
              <a:solidFill>
                <a:srgbClr val="0000FF"/>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par>
                                <p:cTn fill="hold" nodeType="with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par>
                                <p:cTn fill="hold" nodeType="with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par>
                                <p:cTn fill="hold" nodeType="with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par>
                                <p:cTn fill="hold" nodeType="with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par>
                                <p:cTn fill="hold" nodeType="with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g166c39664c7_1_200"/>
          <p:cNvPicPr preferRelativeResize="0"/>
          <p:nvPr/>
        </p:nvPicPr>
        <p:blipFill>
          <a:blip r:embed="rId3">
            <a:alphaModFix/>
          </a:blip>
          <a:stretch>
            <a:fillRect/>
          </a:stretch>
        </p:blipFill>
        <p:spPr>
          <a:xfrm>
            <a:off x="1371600" y="2245835"/>
            <a:ext cx="9448800" cy="590550"/>
          </a:xfrm>
          <a:prstGeom prst="rect">
            <a:avLst/>
          </a:prstGeom>
          <a:noFill/>
          <a:ln>
            <a:noFill/>
          </a:ln>
        </p:spPr>
      </p:pic>
      <p:sp>
        <p:nvSpPr>
          <p:cNvPr id="1181" name="Google Shape;1181;g166c39664c7_1_200"/>
          <p:cNvSpPr txBox="1"/>
          <p:nvPr>
            <p:ph type="title"/>
          </p:nvPr>
        </p:nvSpPr>
        <p:spPr>
          <a:xfrm>
            <a:off x="1544725" y="372225"/>
            <a:ext cx="102315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D6803"/>
                </a:solidFill>
              </a:rPr>
              <a:t>DashBoard</a:t>
            </a:r>
            <a:endParaRPr>
              <a:solidFill>
                <a:srgbClr val="FD6803"/>
              </a:solidFill>
            </a:endParaRPr>
          </a:p>
        </p:txBody>
      </p:sp>
      <p:pic>
        <p:nvPicPr>
          <p:cNvPr id="1182" name="Google Shape;1182;g166c39664c7_1_200"/>
          <p:cNvPicPr preferRelativeResize="0"/>
          <p:nvPr/>
        </p:nvPicPr>
        <p:blipFill>
          <a:blip r:embed="rId4">
            <a:alphaModFix/>
          </a:blip>
          <a:stretch>
            <a:fillRect/>
          </a:stretch>
        </p:blipFill>
        <p:spPr>
          <a:xfrm>
            <a:off x="731775" y="372225"/>
            <a:ext cx="759675" cy="759675"/>
          </a:xfrm>
          <a:prstGeom prst="rect">
            <a:avLst/>
          </a:prstGeom>
          <a:noFill/>
          <a:ln>
            <a:noFill/>
          </a:ln>
        </p:spPr>
      </p:pic>
      <p:grpSp>
        <p:nvGrpSpPr>
          <p:cNvPr id="1183" name="Google Shape;1183;g166c39664c7_1_200"/>
          <p:cNvGrpSpPr/>
          <p:nvPr/>
        </p:nvGrpSpPr>
        <p:grpSpPr>
          <a:xfrm>
            <a:off x="10546428" y="5046950"/>
            <a:ext cx="1645282" cy="1810616"/>
            <a:chOff x="5077165" y="-136475"/>
            <a:chExt cx="4975150" cy="5917047"/>
          </a:xfrm>
        </p:grpSpPr>
        <p:pic>
          <p:nvPicPr>
            <p:cNvPr id="1184" name="Google Shape;1184;g166c39664c7_1_200"/>
            <p:cNvPicPr preferRelativeResize="0"/>
            <p:nvPr/>
          </p:nvPicPr>
          <p:blipFill>
            <a:blip r:embed="rId5">
              <a:alphaModFix/>
            </a:blip>
            <a:stretch>
              <a:fillRect/>
            </a:stretch>
          </p:blipFill>
          <p:spPr>
            <a:xfrm>
              <a:off x="5077165" y="-136475"/>
              <a:ext cx="4975150" cy="5917047"/>
            </a:xfrm>
            <a:prstGeom prst="rect">
              <a:avLst/>
            </a:prstGeom>
            <a:noFill/>
            <a:ln>
              <a:noFill/>
            </a:ln>
          </p:spPr>
        </p:pic>
        <p:sp>
          <p:nvSpPr>
            <p:cNvPr id="1185" name="Google Shape;1185;g166c39664c7_1_200"/>
            <p:cNvSpPr/>
            <p:nvPr/>
          </p:nvSpPr>
          <p:spPr>
            <a:xfrm rot="235165">
              <a:off x="5990903" y="4111555"/>
              <a:ext cx="3028383" cy="612841"/>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pSp>
      <p:sp>
        <p:nvSpPr>
          <p:cNvPr id="1186" name="Google Shape;1186;g166c39664c7_1_200"/>
          <p:cNvSpPr txBox="1"/>
          <p:nvPr/>
        </p:nvSpPr>
        <p:spPr>
          <a:xfrm>
            <a:off x="1196475" y="1273450"/>
            <a:ext cx="5075700" cy="45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5500"/>
                </a:solidFill>
                <a:latin typeface="Fira Sans Extra Condensed Medium"/>
                <a:ea typeface="Fira Sans Extra Condensed Medium"/>
                <a:cs typeface="Fira Sans Extra Condensed Medium"/>
                <a:sym typeface="Fira Sans Extra Condensed Medium"/>
              </a:rPr>
              <a:t>Các tùy chọn DashBoard</a:t>
            </a:r>
            <a:endParaRPr sz="2400">
              <a:solidFill>
                <a:srgbClr val="FF5500"/>
              </a:solidFill>
              <a:latin typeface="Fira Sans Extra Condensed Medium"/>
              <a:ea typeface="Fira Sans Extra Condensed Medium"/>
              <a:cs typeface="Fira Sans Extra Condensed Medium"/>
              <a:sym typeface="Fira Sans Extra Condensed Medium"/>
            </a:endParaRPr>
          </a:p>
        </p:txBody>
      </p:sp>
      <p:grpSp>
        <p:nvGrpSpPr>
          <p:cNvPr id="1187" name="Google Shape;1187;g166c39664c7_1_200"/>
          <p:cNvGrpSpPr/>
          <p:nvPr/>
        </p:nvGrpSpPr>
        <p:grpSpPr>
          <a:xfrm>
            <a:off x="612065" y="1273513"/>
            <a:ext cx="584567" cy="457808"/>
            <a:chOff x="3075928" y="2445798"/>
            <a:chExt cx="363243" cy="300675"/>
          </a:xfrm>
        </p:grpSpPr>
        <p:sp>
          <p:nvSpPr>
            <p:cNvPr id="1188" name="Google Shape;1188;g166c39664c7_1_200"/>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166c39664c7_1_200"/>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166c39664c7_1_200"/>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166c39664c7_1_200"/>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166c39664c7_1_200"/>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166c39664c7_1_200"/>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166c39664c7_1_200"/>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166c39664c7_1_200"/>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166c39664c7_1_200"/>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166c39664c7_1_200"/>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166c39664c7_1_200"/>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g166c39664c7_1_200"/>
          <p:cNvSpPr txBox="1"/>
          <p:nvPr/>
        </p:nvSpPr>
        <p:spPr>
          <a:xfrm>
            <a:off x="3479038" y="4421075"/>
            <a:ext cx="1500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4A86E8"/>
                </a:solidFill>
                <a:latin typeface="Fira Sans Extra Condensed Medium"/>
                <a:ea typeface="Fira Sans Extra Condensed Medium"/>
                <a:cs typeface="Fira Sans Extra Condensed Medium"/>
                <a:sym typeface="Fira Sans Extra Condensed Medium"/>
              </a:rPr>
              <a:t>Khu vực:</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Cả nước</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Miền Bắc</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Miền Trung</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Miền Nam</a:t>
            </a:r>
            <a:endParaRPr sz="1700">
              <a:solidFill>
                <a:schemeClr val="dk2"/>
              </a:solidFill>
              <a:latin typeface="Fira Sans Extra Condensed"/>
              <a:ea typeface="Fira Sans Extra Condensed"/>
              <a:cs typeface="Fira Sans Extra Condensed"/>
              <a:sym typeface="Fira Sans Extra Condensed"/>
            </a:endParaRPr>
          </a:p>
        </p:txBody>
      </p:sp>
      <p:sp>
        <p:nvSpPr>
          <p:cNvPr id="1200" name="Google Shape;1200;g166c39664c7_1_200"/>
          <p:cNvSpPr txBox="1"/>
          <p:nvPr/>
        </p:nvSpPr>
        <p:spPr>
          <a:xfrm>
            <a:off x="1125250" y="4421075"/>
            <a:ext cx="1731000" cy="15393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2000">
                <a:solidFill>
                  <a:srgbClr val="4A86E8"/>
                </a:solidFill>
                <a:latin typeface="Fira Sans Extra Condensed Medium"/>
                <a:ea typeface="Fira Sans Extra Condensed Medium"/>
                <a:cs typeface="Fira Sans Extra Condensed Medium"/>
                <a:sym typeface="Fira Sans Extra Condensed Medium"/>
              </a:rPr>
              <a:t>Tích:</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Hiển thị </a:t>
            </a:r>
            <a:r>
              <a:rPr lang="en-US" sz="1700">
                <a:solidFill>
                  <a:schemeClr val="dk2"/>
                </a:solidFill>
                <a:latin typeface="Fira Sans Extra Condensed"/>
                <a:ea typeface="Fira Sans Extra Condensed"/>
                <a:cs typeface="Fira Sans Extra Condensed"/>
                <a:sym typeface="Fira Sans Extra Condensed"/>
              </a:rPr>
              <a:t>Heatmap</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2000">
                <a:solidFill>
                  <a:srgbClr val="4A86E8"/>
                </a:solidFill>
                <a:latin typeface="Fira Sans Extra Condensed Medium"/>
                <a:ea typeface="Fira Sans Extra Condensed Medium"/>
                <a:cs typeface="Fira Sans Extra Condensed Medium"/>
                <a:sym typeface="Fira Sans Extra Condensed Medium"/>
              </a:rPr>
              <a:t>Không tích:</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2"/>
              </a:buClr>
              <a:buSzPts val="1100"/>
              <a:buFont typeface="Arial"/>
              <a:buNone/>
            </a:pPr>
            <a:r>
              <a:rPr lang="en-US" sz="1700">
                <a:solidFill>
                  <a:schemeClr val="dk2"/>
                </a:solidFill>
                <a:latin typeface="Fira Sans Extra Condensed"/>
                <a:ea typeface="Fira Sans Extra Condensed"/>
                <a:cs typeface="Fira Sans Extra Condensed"/>
                <a:sym typeface="Fira Sans Extra Condensed"/>
              </a:rPr>
              <a:t>Hiển thị Choropleth mapbox</a:t>
            </a:r>
            <a:endParaRPr sz="2000">
              <a:solidFill>
                <a:srgbClr val="4A86E8"/>
              </a:solidFill>
              <a:latin typeface="Fira Sans Extra Condensed Medium"/>
              <a:ea typeface="Fira Sans Extra Condensed Medium"/>
              <a:cs typeface="Fira Sans Extra Condensed Medium"/>
              <a:sym typeface="Fira Sans Extra Condensed Medium"/>
            </a:endParaRPr>
          </a:p>
        </p:txBody>
      </p:sp>
      <p:sp>
        <p:nvSpPr>
          <p:cNvPr id="1201" name="Google Shape;1201;g166c39664c7_1_200"/>
          <p:cNvSpPr txBox="1"/>
          <p:nvPr/>
        </p:nvSpPr>
        <p:spPr>
          <a:xfrm>
            <a:off x="6034600" y="4421075"/>
            <a:ext cx="1500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4A86E8"/>
                </a:solidFill>
                <a:latin typeface="Fira Sans Extra Condensed Medium"/>
                <a:ea typeface="Fira Sans Extra Condensed Medium"/>
                <a:cs typeface="Fira Sans Extra Condensed Medium"/>
                <a:sym typeface="Fira Sans Extra Condensed Medium"/>
              </a:rPr>
              <a:t>Mục tiêu:</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Doanh số</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Tồn kho </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Doanh thu</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Lượt thích</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Lượt đánh giá</a:t>
            </a:r>
            <a:endParaRPr sz="1700">
              <a:solidFill>
                <a:schemeClr val="dk2"/>
              </a:solidFill>
              <a:latin typeface="Fira Sans Extra Condensed"/>
              <a:ea typeface="Fira Sans Extra Condensed"/>
              <a:cs typeface="Fira Sans Extra Condensed"/>
              <a:sym typeface="Fira Sans Extra Condensed"/>
            </a:endParaRPr>
          </a:p>
        </p:txBody>
      </p:sp>
      <p:sp>
        <p:nvSpPr>
          <p:cNvPr id="1202" name="Google Shape;1202;g166c39664c7_1_200"/>
          <p:cNvSpPr txBox="1"/>
          <p:nvPr/>
        </p:nvSpPr>
        <p:spPr>
          <a:xfrm>
            <a:off x="8421950" y="4421075"/>
            <a:ext cx="15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4A86E8"/>
                </a:solidFill>
                <a:latin typeface="Fira Sans Extra Condensed Medium"/>
                <a:ea typeface="Fira Sans Extra Condensed Medium"/>
                <a:cs typeface="Fira Sans Extra Condensed Medium"/>
                <a:sym typeface="Fira Sans Extra Condensed Medium"/>
              </a:rPr>
              <a:t>Sắp xếp</a:t>
            </a:r>
            <a:r>
              <a:rPr lang="en-US" sz="2000">
                <a:solidFill>
                  <a:srgbClr val="4A86E8"/>
                </a:solidFill>
                <a:latin typeface="Fira Sans Extra Condensed Medium"/>
                <a:ea typeface="Fira Sans Extra Condensed Medium"/>
                <a:cs typeface="Fira Sans Extra Condensed Medium"/>
                <a:sym typeface="Fira Sans Extra Condensed Medium"/>
              </a:rPr>
              <a:t>:</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Cao nhất</a:t>
            </a:r>
            <a:endParaRPr sz="17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solidFill>
                  <a:schemeClr val="dk2"/>
                </a:solidFill>
                <a:latin typeface="Fira Sans Extra Condensed"/>
                <a:ea typeface="Fira Sans Extra Condensed"/>
                <a:cs typeface="Fira Sans Extra Condensed"/>
                <a:sym typeface="Fira Sans Extra Condensed"/>
              </a:rPr>
              <a:t>Thấp nhất</a:t>
            </a:r>
            <a:endParaRPr sz="1700">
              <a:solidFill>
                <a:schemeClr val="dk2"/>
              </a:solidFill>
              <a:latin typeface="Fira Sans Extra Condensed"/>
              <a:ea typeface="Fira Sans Extra Condensed"/>
              <a:cs typeface="Fira Sans Extra Condensed"/>
              <a:sym typeface="Fira Sans Extra Condensed"/>
            </a:endParaRPr>
          </a:p>
        </p:txBody>
      </p:sp>
      <p:cxnSp>
        <p:nvCxnSpPr>
          <p:cNvPr id="1203" name="Google Shape;1203;g166c39664c7_1_200"/>
          <p:cNvCxnSpPr/>
          <p:nvPr/>
        </p:nvCxnSpPr>
        <p:spPr>
          <a:xfrm flipH="1" rot="10800000">
            <a:off x="1571350" y="2609975"/>
            <a:ext cx="838800" cy="1811100"/>
          </a:xfrm>
          <a:prstGeom prst="straightConnector1">
            <a:avLst/>
          </a:prstGeom>
          <a:noFill/>
          <a:ln cap="flat" cmpd="sng" w="19050">
            <a:solidFill>
              <a:srgbClr val="0000FF"/>
            </a:solidFill>
            <a:prstDash val="solid"/>
            <a:round/>
            <a:headEnd len="med" w="med" type="oval"/>
            <a:tailEnd len="med" w="med" type="triangle"/>
          </a:ln>
        </p:spPr>
      </p:cxnSp>
      <p:cxnSp>
        <p:nvCxnSpPr>
          <p:cNvPr id="1204" name="Google Shape;1204;g166c39664c7_1_200"/>
          <p:cNvCxnSpPr>
            <a:stCxn id="1202" idx="0"/>
          </p:cNvCxnSpPr>
          <p:nvPr/>
        </p:nvCxnSpPr>
        <p:spPr>
          <a:xfrm flipH="1" rot="10800000">
            <a:off x="9171950" y="2806775"/>
            <a:ext cx="528300" cy="1614300"/>
          </a:xfrm>
          <a:prstGeom prst="straightConnector1">
            <a:avLst/>
          </a:prstGeom>
          <a:noFill/>
          <a:ln cap="flat" cmpd="sng" w="19050">
            <a:solidFill>
              <a:srgbClr val="0000FF"/>
            </a:solidFill>
            <a:prstDash val="solid"/>
            <a:round/>
            <a:headEnd len="med" w="med" type="oval"/>
            <a:tailEnd len="med" w="med" type="triangle"/>
          </a:ln>
        </p:spPr>
      </p:cxnSp>
      <p:cxnSp>
        <p:nvCxnSpPr>
          <p:cNvPr id="1205" name="Google Shape;1205;g166c39664c7_1_200"/>
          <p:cNvCxnSpPr>
            <a:stCxn id="1201" idx="0"/>
          </p:cNvCxnSpPr>
          <p:nvPr/>
        </p:nvCxnSpPr>
        <p:spPr>
          <a:xfrm rot="10800000">
            <a:off x="6538300" y="2649875"/>
            <a:ext cx="246300" cy="1771200"/>
          </a:xfrm>
          <a:prstGeom prst="straightConnector1">
            <a:avLst/>
          </a:prstGeom>
          <a:noFill/>
          <a:ln cap="flat" cmpd="sng" w="19050">
            <a:solidFill>
              <a:srgbClr val="0000FF"/>
            </a:solidFill>
            <a:prstDash val="solid"/>
            <a:round/>
            <a:headEnd len="med" w="med" type="oval"/>
            <a:tailEnd len="med" w="med" type="triangle"/>
          </a:ln>
        </p:spPr>
      </p:cxnSp>
      <p:cxnSp>
        <p:nvCxnSpPr>
          <p:cNvPr id="1206" name="Google Shape;1206;g166c39664c7_1_200"/>
          <p:cNvCxnSpPr>
            <a:stCxn id="1199" idx="0"/>
          </p:cNvCxnSpPr>
          <p:nvPr/>
        </p:nvCxnSpPr>
        <p:spPr>
          <a:xfrm rot="10800000">
            <a:off x="4011238" y="2567375"/>
            <a:ext cx="217800" cy="1853700"/>
          </a:xfrm>
          <a:prstGeom prst="straightConnector1">
            <a:avLst/>
          </a:prstGeom>
          <a:noFill/>
          <a:ln cap="flat" cmpd="sng" w="19050">
            <a:solidFill>
              <a:srgbClr val="0000FF"/>
            </a:solidFill>
            <a:prstDash val="solid"/>
            <a:round/>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par>
                                <p:cTn fill="hold" nodeType="with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par>
                                <p:cTn fill="hold" nodeType="with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par>
                                <p:cTn fill="hold" nodeType="with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grpSp>
        <p:nvGrpSpPr>
          <p:cNvPr id="1211" name="Google Shape;1211;g1689174e0bc_0_230"/>
          <p:cNvGrpSpPr/>
          <p:nvPr/>
        </p:nvGrpSpPr>
        <p:grpSpPr>
          <a:xfrm>
            <a:off x="7473487" y="4706869"/>
            <a:ext cx="1164819" cy="1267577"/>
            <a:chOff x="6296254" y="1865647"/>
            <a:chExt cx="855604" cy="958036"/>
          </a:xfrm>
        </p:grpSpPr>
        <p:sp>
          <p:nvSpPr>
            <p:cNvPr id="1212" name="Google Shape;1212;g1689174e0bc_0_230"/>
            <p:cNvSpPr/>
            <p:nvPr/>
          </p:nvSpPr>
          <p:spPr>
            <a:xfrm>
              <a:off x="6296254" y="1865647"/>
              <a:ext cx="855604" cy="858114"/>
            </a:xfrm>
            <a:custGeom>
              <a:rect b="b" l="l" r="r" t="t"/>
              <a:pathLst>
                <a:path extrusionOk="0" h="8888" w="8862">
                  <a:moveTo>
                    <a:pt x="4431" y="0"/>
                  </a:moveTo>
                  <a:cubicBezTo>
                    <a:pt x="1964" y="0"/>
                    <a:pt x="0" y="1990"/>
                    <a:pt x="0" y="4457"/>
                  </a:cubicBezTo>
                  <a:cubicBezTo>
                    <a:pt x="0" y="6898"/>
                    <a:pt x="1964" y="8887"/>
                    <a:pt x="4431" y="8887"/>
                  </a:cubicBezTo>
                  <a:cubicBezTo>
                    <a:pt x="6872" y="8887"/>
                    <a:pt x="8861" y="6898"/>
                    <a:pt x="8861" y="4457"/>
                  </a:cubicBezTo>
                  <a:cubicBezTo>
                    <a:pt x="8861" y="1990"/>
                    <a:pt x="6872" y="0"/>
                    <a:pt x="4431"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689174e0bc_0_230"/>
            <p:cNvSpPr/>
            <p:nvPr/>
          </p:nvSpPr>
          <p:spPr>
            <a:xfrm>
              <a:off x="6414040" y="2538289"/>
              <a:ext cx="253727" cy="285394"/>
            </a:xfrm>
            <a:custGeom>
              <a:rect b="b" l="l" r="r" t="t"/>
              <a:pathLst>
                <a:path extrusionOk="0" h="2956" w="2628">
                  <a:moveTo>
                    <a:pt x="1726" y="0"/>
                  </a:moveTo>
                  <a:cubicBezTo>
                    <a:pt x="1619" y="0"/>
                    <a:pt x="1511" y="21"/>
                    <a:pt x="1407" y="63"/>
                  </a:cubicBezTo>
                  <a:cubicBezTo>
                    <a:pt x="929" y="223"/>
                    <a:pt x="691" y="753"/>
                    <a:pt x="850" y="1204"/>
                  </a:cubicBezTo>
                  <a:lnTo>
                    <a:pt x="876" y="1231"/>
                  </a:lnTo>
                  <a:cubicBezTo>
                    <a:pt x="876" y="1231"/>
                    <a:pt x="903" y="1231"/>
                    <a:pt x="903" y="1257"/>
                  </a:cubicBezTo>
                  <a:cubicBezTo>
                    <a:pt x="903" y="1284"/>
                    <a:pt x="929" y="1337"/>
                    <a:pt x="956" y="1416"/>
                  </a:cubicBezTo>
                  <a:cubicBezTo>
                    <a:pt x="982" y="1443"/>
                    <a:pt x="982" y="1496"/>
                    <a:pt x="982" y="1522"/>
                  </a:cubicBezTo>
                  <a:cubicBezTo>
                    <a:pt x="1009" y="1576"/>
                    <a:pt x="982" y="1602"/>
                    <a:pt x="1009" y="1655"/>
                  </a:cubicBezTo>
                  <a:cubicBezTo>
                    <a:pt x="1009" y="1682"/>
                    <a:pt x="1009" y="1735"/>
                    <a:pt x="1009" y="1788"/>
                  </a:cubicBezTo>
                  <a:cubicBezTo>
                    <a:pt x="982" y="1814"/>
                    <a:pt x="982" y="1841"/>
                    <a:pt x="982" y="1841"/>
                  </a:cubicBezTo>
                  <a:lnTo>
                    <a:pt x="956" y="1920"/>
                  </a:lnTo>
                  <a:cubicBezTo>
                    <a:pt x="956" y="1947"/>
                    <a:pt x="956" y="1973"/>
                    <a:pt x="929" y="1973"/>
                  </a:cubicBezTo>
                  <a:lnTo>
                    <a:pt x="903" y="2053"/>
                  </a:lnTo>
                  <a:cubicBezTo>
                    <a:pt x="876" y="2106"/>
                    <a:pt x="823" y="2133"/>
                    <a:pt x="797" y="2186"/>
                  </a:cubicBezTo>
                  <a:cubicBezTo>
                    <a:pt x="744" y="2212"/>
                    <a:pt x="691" y="2265"/>
                    <a:pt x="664" y="2292"/>
                  </a:cubicBezTo>
                  <a:cubicBezTo>
                    <a:pt x="611" y="2318"/>
                    <a:pt x="558" y="2345"/>
                    <a:pt x="505" y="2371"/>
                  </a:cubicBezTo>
                  <a:cubicBezTo>
                    <a:pt x="505" y="2371"/>
                    <a:pt x="478" y="2398"/>
                    <a:pt x="452" y="2398"/>
                  </a:cubicBezTo>
                  <a:cubicBezTo>
                    <a:pt x="425" y="2424"/>
                    <a:pt x="399" y="2424"/>
                    <a:pt x="372" y="2424"/>
                  </a:cubicBezTo>
                  <a:cubicBezTo>
                    <a:pt x="346" y="2451"/>
                    <a:pt x="293" y="2451"/>
                    <a:pt x="266" y="2478"/>
                  </a:cubicBezTo>
                  <a:cubicBezTo>
                    <a:pt x="213" y="2504"/>
                    <a:pt x="186" y="2504"/>
                    <a:pt x="186" y="2504"/>
                  </a:cubicBezTo>
                  <a:lnTo>
                    <a:pt x="160" y="2504"/>
                  </a:lnTo>
                  <a:cubicBezTo>
                    <a:pt x="80" y="2531"/>
                    <a:pt x="27" y="2584"/>
                    <a:pt x="27" y="2663"/>
                  </a:cubicBezTo>
                  <a:cubicBezTo>
                    <a:pt x="1" y="2769"/>
                    <a:pt x="80" y="2875"/>
                    <a:pt x="186" y="2875"/>
                  </a:cubicBezTo>
                  <a:cubicBezTo>
                    <a:pt x="186" y="2875"/>
                    <a:pt x="213" y="2902"/>
                    <a:pt x="293" y="2902"/>
                  </a:cubicBezTo>
                  <a:cubicBezTo>
                    <a:pt x="319" y="2902"/>
                    <a:pt x="372" y="2929"/>
                    <a:pt x="425" y="2929"/>
                  </a:cubicBezTo>
                  <a:cubicBezTo>
                    <a:pt x="452" y="2929"/>
                    <a:pt x="478" y="2955"/>
                    <a:pt x="531" y="2955"/>
                  </a:cubicBezTo>
                  <a:lnTo>
                    <a:pt x="850" y="2955"/>
                  </a:lnTo>
                  <a:cubicBezTo>
                    <a:pt x="929" y="2955"/>
                    <a:pt x="1009" y="2929"/>
                    <a:pt x="1115" y="2929"/>
                  </a:cubicBezTo>
                  <a:cubicBezTo>
                    <a:pt x="1221" y="2902"/>
                    <a:pt x="1301" y="2875"/>
                    <a:pt x="1407" y="2822"/>
                  </a:cubicBezTo>
                  <a:cubicBezTo>
                    <a:pt x="1460" y="2822"/>
                    <a:pt x="1513" y="2796"/>
                    <a:pt x="1566" y="2769"/>
                  </a:cubicBezTo>
                  <a:cubicBezTo>
                    <a:pt x="1619" y="2743"/>
                    <a:pt x="1672" y="2716"/>
                    <a:pt x="1699" y="2663"/>
                  </a:cubicBezTo>
                  <a:cubicBezTo>
                    <a:pt x="1752" y="2637"/>
                    <a:pt x="1805" y="2610"/>
                    <a:pt x="1858" y="2557"/>
                  </a:cubicBezTo>
                  <a:cubicBezTo>
                    <a:pt x="1884" y="2531"/>
                    <a:pt x="1937" y="2478"/>
                    <a:pt x="1964" y="2451"/>
                  </a:cubicBezTo>
                  <a:cubicBezTo>
                    <a:pt x="2070" y="2371"/>
                    <a:pt x="2123" y="2265"/>
                    <a:pt x="2203" y="2186"/>
                  </a:cubicBezTo>
                  <a:cubicBezTo>
                    <a:pt x="2256" y="2106"/>
                    <a:pt x="2309" y="2000"/>
                    <a:pt x="2362" y="1920"/>
                  </a:cubicBezTo>
                  <a:cubicBezTo>
                    <a:pt x="2388" y="1814"/>
                    <a:pt x="2441" y="1735"/>
                    <a:pt x="2468" y="1655"/>
                  </a:cubicBezTo>
                  <a:cubicBezTo>
                    <a:pt x="2495" y="1576"/>
                    <a:pt x="2521" y="1496"/>
                    <a:pt x="2548" y="1416"/>
                  </a:cubicBezTo>
                  <a:cubicBezTo>
                    <a:pt x="2548" y="1363"/>
                    <a:pt x="2574" y="1310"/>
                    <a:pt x="2574" y="1257"/>
                  </a:cubicBezTo>
                  <a:cubicBezTo>
                    <a:pt x="2574" y="1231"/>
                    <a:pt x="2574" y="1204"/>
                    <a:pt x="2574" y="1178"/>
                  </a:cubicBezTo>
                  <a:cubicBezTo>
                    <a:pt x="2601" y="1151"/>
                    <a:pt x="2601" y="1125"/>
                    <a:pt x="2601" y="1098"/>
                  </a:cubicBezTo>
                  <a:cubicBezTo>
                    <a:pt x="2601" y="1071"/>
                    <a:pt x="2601" y="1071"/>
                    <a:pt x="2601" y="1071"/>
                  </a:cubicBezTo>
                  <a:cubicBezTo>
                    <a:pt x="2627" y="912"/>
                    <a:pt x="2601" y="753"/>
                    <a:pt x="2548" y="594"/>
                  </a:cubicBezTo>
                  <a:cubicBezTo>
                    <a:pt x="2425" y="226"/>
                    <a:pt x="2083" y="0"/>
                    <a:pt x="1726" y="0"/>
                  </a:cubicBezTo>
                  <a:close/>
                </a:path>
              </a:pathLst>
            </a:custGeom>
            <a:solidFill>
              <a:srgbClr val="FF5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g1689174e0bc_0_230"/>
          <p:cNvSpPr txBox="1"/>
          <p:nvPr>
            <p:ph type="title"/>
          </p:nvPr>
        </p:nvSpPr>
        <p:spPr>
          <a:xfrm>
            <a:off x="415650" y="423467"/>
            <a:ext cx="113607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solidFill>
                  <a:srgbClr val="FF5500"/>
                </a:solidFill>
              </a:rPr>
              <a:t>Kết luận</a:t>
            </a:r>
            <a:endParaRPr>
              <a:solidFill>
                <a:srgbClr val="FF5500"/>
              </a:solidFill>
            </a:endParaRPr>
          </a:p>
        </p:txBody>
      </p:sp>
      <p:sp>
        <p:nvSpPr>
          <p:cNvPr id="1215" name="Google Shape;1215;g1689174e0bc_0_230"/>
          <p:cNvSpPr/>
          <p:nvPr/>
        </p:nvSpPr>
        <p:spPr>
          <a:xfrm>
            <a:off x="7743137" y="2489394"/>
            <a:ext cx="1164819" cy="1135371"/>
          </a:xfrm>
          <a:custGeom>
            <a:rect b="b" l="l" r="r" t="t"/>
            <a:pathLst>
              <a:path extrusionOk="0" h="8888" w="8862">
                <a:moveTo>
                  <a:pt x="4431" y="0"/>
                </a:moveTo>
                <a:cubicBezTo>
                  <a:pt x="1964" y="0"/>
                  <a:pt x="0" y="1990"/>
                  <a:pt x="0" y="4457"/>
                </a:cubicBezTo>
                <a:cubicBezTo>
                  <a:pt x="0" y="6898"/>
                  <a:pt x="1964" y="8887"/>
                  <a:pt x="4431" y="8887"/>
                </a:cubicBezTo>
                <a:cubicBezTo>
                  <a:pt x="6872" y="8887"/>
                  <a:pt x="8861" y="6898"/>
                  <a:pt x="8861" y="4457"/>
                </a:cubicBezTo>
                <a:cubicBezTo>
                  <a:pt x="8861" y="1990"/>
                  <a:pt x="6872" y="0"/>
                  <a:pt x="4431"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600"/>
              </a:solidFill>
            </a:endParaRPr>
          </a:p>
        </p:txBody>
      </p:sp>
      <p:sp>
        <p:nvSpPr>
          <p:cNvPr id="1216" name="Google Shape;1216;g1689174e0bc_0_230"/>
          <p:cNvSpPr/>
          <p:nvPr/>
        </p:nvSpPr>
        <p:spPr>
          <a:xfrm>
            <a:off x="7903490" y="3379366"/>
            <a:ext cx="345424" cy="377605"/>
          </a:xfrm>
          <a:custGeom>
            <a:rect b="b" l="l" r="r" t="t"/>
            <a:pathLst>
              <a:path extrusionOk="0" h="2956" w="2628">
                <a:moveTo>
                  <a:pt x="1726" y="0"/>
                </a:moveTo>
                <a:cubicBezTo>
                  <a:pt x="1619" y="0"/>
                  <a:pt x="1511" y="21"/>
                  <a:pt x="1407" y="63"/>
                </a:cubicBezTo>
                <a:cubicBezTo>
                  <a:pt x="929" y="223"/>
                  <a:pt x="691" y="753"/>
                  <a:pt x="850" y="1204"/>
                </a:cubicBezTo>
                <a:lnTo>
                  <a:pt x="876" y="1231"/>
                </a:lnTo>
                <a:cubicBezTo>
                  <a:pt x="876" y="1231"/>
                  <a:pt x="903" y="1231"/>
                  <a:pt x="903" y="1257"/>
                </a:cubicBezTo>
                <a:cubicBezTo>
                  <a:pt x="903" y="1284"/>
                  <a:pt x="929" y="1337"/>
                  <a:pt x="956" y="1416"/>
                </a:cubicBezTo>
                <a:cubicBezTo>
                  <a:pt x="982" y="1443"/>
                  <a:pt x="982" y="1496"/>
                  <a:pt x="982" y="1522"/>
                </a:cubicBezTo>
                <a:cubicBezTo>
                  <a:pt x="1009" y="1576"/>
                  <a:pt x="982" y="1602"/>
                  <a:pt x="1009" y="1655"/>
                </a:cubicBezTo>
                <a:cubicBezTo>
                  <a:pt x="1009" y="1682"/>
                  <a:pt x="1009" y="1735"/>
                  <a:pt x="1009" y="1788"/>
                </a:cubicBezTo>
                <a:cubicBezTo>
                  <a:pt x="982" y="1814"/>
                  <a:pt x="982" y="1841"/>
                  <a:pt x="982" y="1841"/>
                </a:cubicBezTo>
                <a:lnTo>
                  <a:pt x="956" y="1920"/>
                </a:lnTo>
                <a:cubicBezTo>
                  <a:pt x="956" y="1947"/>
                  <a:pt x="956" y="1973"/>
                  <a:pt x="929" y="1973"/>
                </a:cubicBezTo>
                <a:lnTo>
                  <a:pt x="903" y="2053"/>
                </a:lnTo>
                <a:cubicBezTo>
                  <a:pt x="876" y="2106"/>
                  <a:pt x="823" y="2133"/>
                  <a:pt x="797" y="2186"/>
                </a:cubicBezTo>
                <a:cubicBezTo>
                  <a:pt x="744" y="2212"/>
                  <a:pt x="691" y="2265"/>
                  <a:pt x="664" y="2292"/>
                </a:cubicBezTo>
                <a:cubicBezTo>
                  <a:pt x="611" y="2318"/>
                  <a:pt x="558" y="2345"/>
                  <a:pt x="505" y="2371"/>
                </a:cubicBezTo>
                <a:cubicBezTo>
                  <a:pt x="505" y="2371"/>
                  <a:pt x="478" y="2398"/>
                  <a:pt x="452" y="2398"/>
                </a:cubicBezTo>
                <a:cubicBezTo>
                  <a:pt x="425" y="2424"/>
                  <a:pt x="399" y="2424"/>
                  <a:pt x="372" y="2424"/>
                </a:cubicBezTo>
                <a:cubicBezTo>
                  <a:pt x="346" y="2451"/>
                  <a:pt x="293" y="2451"/>
                  <a:pt x="266" y="2478"/>
                </a:cubicBezTo>
                <a:cubicBezTo>
                  <a:pt x="213" y="2504"/>
                  <a:pt x="186" y="2504"/>
                  <a:pt x="186" y="2504"/>
                </a:cubicBezTo>
                <a:lnTo>
                  <a:pt x="160" y="2504"/>
                </a:lnTo>
                <a:cubicBezTo>
                  <a:pt x="80" y="2531"/>
                  <a:pt x="27" y="2584"/>
                  <a:pt x="27" y="2663"/>
                </a:cubicBezTo>
                <a:cubicBezTo>
                  <a:pt x="1" y="2769"/>
                  <a:pt x="80" y="2875"/>
                  <a:pt x="186" y="2875"/>
                </a:cubicBezTo>
                <a:cubicBezTo>
                  <a:pt x="186" y="2875"/>
                  <a:pt x="213" y="2902"/>
                  <a:pt x="293" y="2902"/>
                </a:cubicBezTo>
                <a:cubicBezTo>
                  <a:pt x="319" y="2902"/>
                  <a:pt x="372" y="2929"/>
                  <a:pt x="425" y="2929"/>
                </a:cubicBezTo>
                <a:cubicBezTo>
                  <a:pt x="452" y="2929"/>
                  <a:pt x="478" y="2955"/>
                  <a:pt x="531" y="2955"/>
                </a:cubicBezTo>
                <a:lnTo>
                  <a:pt x="850" y="2955"/>
                </a:lnTo>
                <a:cubicBezTo>
                  <a:pt x="929" y="2955"/>
                  <a:pt x="1009" y="2929"/>
                  <a:pt x="1115" y="2929"/>
                </a:cubicBezTo>
                <a:cubicBezTo>
                  <a:pt x="1221" y="2902"/>
                  <a:pt x="1301" y="2875"/>
                  <a:pt x="1407" y="2822"/>
                </a:cubicBezTo>
                <a:cubicBezTo>
                  <a:pt x="1460" y="2822"/>
                  <a:pt x="1513" y="2796"/>
                  <a:pt x="1566" y="2769"/>
                </a:cubicBezTo>
                <a:cubicBezTo>
                  <a:pt x="1619" y="2743"/>
                  <a:pt x="1672" y="2716"/>
                  <a:pt x="1699" y="2663"/>
                </a:cubicBezTo>
                <a:cubicBezTo>
                  <a:pt x="1752" y="2637"/>
                  <a:pt x="1805" y="2610"/>
                  <a:pt x="1858" y="2557"/>
                </a:cubicBezTo>
                <a:cubicBezTo>
                  <a:pt x="1884" y="2531"/>
                  <a:pt x="1937" y="2478"/>
                  <a:pt x="1964" y="2451"/>
                </a:cubicBezTo>
                <a:cubicBezTo>
                  <a:pt x="2070" y="2371"/>
                  <a:pt x="2123" y="2265"/>
                  <a:pt x="2203" y="2186"/>
                </a:cubicBezTo>
                <a:cubicBezTo>
                  <a:pt x="2256" y="2106"/>
                  <a:pt x="2309" y="2000"/>
                  <a:pt x="2362" y="1920"/>
                </a:cubicBezTo>
                <a:cubicBezTo>
                  <a:pt x="2388" y="1814"/>
                  <a:pt x="2441" y="1735"/>
                  <a:pt x="2468" y="1655"/>
                </a:cubicBezTo>
                <a:cubicBezTo>
                  <a:pt x="2495" y="1576"/>
                  <a:pt x="2521" y="1496"/>
                  <a:pt x="2548" y="1416"/>
                </a:cubicBezTo>
                <a:cubicBezTo>
                  <a:pt x="2548" y="1363"/>
                  <a:pt x="2574" y="1310"/>
                  <a:pt x="2574" y="1257"/>
                </a:cubicBezTo>
                <a:cubicBezTo>
                  <a:pt x="2574" y="1231"/>
                  <a:pt x="2574" y="1204"/>
                  <a:pt x="2574" y="1178"/>
                </a:cubicBezTo>
                <a:cubicBezTo>
                  <a:pt x="2601" y="1151"/>
                  <a:pt x="2601" y="1125"/>
                  <a:pt x="2601" y="1098"/>
                </a:cubicBezTo>
                <a:cubicBezTo>
                  <a:pt x="2601" y="1071"/>
                  <a:pt x="2601" y="1071"/>
                  <a:pt x="2601" y="1071"/>
                </a:cubicBezTo>
                <a:cubicBezTo>
                  <a:pt x="2627" y="912"/>
                  <a:pt x="2601" y="753"/>
                  <a:pt x="2548" y="594"/>
                </a:cubicBezTo>
                <a:cubicBezTo>
                  <a:pt x="2425" y="226"/>
                  <a:pt x="2083" y="0"/>
                  <a:pt x="1726"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600"/>
              </a:solidFill>
            </a:endParaRPr>
          </a:p>
        </p:txBody>
      </p:sp>
      <p:sp>
        <p:nvSpPr>
          <p:cNvPr id="1217" name="Google Shape;1217;g1689174e0bc_0_230"/>
          <p:cNvSpPr txBox="1"/>
          <p:nvPr/>
        </p:nvSpPr>
        <p:spPr>
          <a:xfrm>
            <a:off x="9201700" y="2435675"/>
            <a:ext cx="2711909" cy="1526196"/>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US" sz="1600">
                <a:solidFill>
                  <a:schemeClr val="dk2"/>
                </a:solidFill>
                <a:latin typeface="Fira Sans Extra Condensed"/>
                <a:ea typeface="Fira Sans Extra Condensed"/>
                <a:cs typeface="Fira Sans Extra Condensed"/>
                <a:sym typeface="Fira Sans Extra Condensed"/>
              </a:rPr>
              <a:t>Doanh số và doanh thu càng cao thì lượt đánh giá càng nhiều.</a:t>
            </a:r>
            <a:endParaRPr sz="1600">
              <a:solidFill>
                <a:schemeClr val="dk2"/>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t/>
            </a:r>
            <a:endParaRPr sz="700">
              <a:solidFill>
                <a:schemeClr val="dk2"/>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Clr>
                <a:schemeClr val="dk2"/>
              </a:buClr>
              <a:buSzPts val="1100"/>
              <a:buFont typeface="Arial"/>
              <a:buNone/>
            </a:pPr>
            <a:r>
              <a:rPr lang="en-US" sz="1600">
                <a:solidFill>
                  <a:schemeClr val="dk2"/>
                </a:solidFill>
                <a:latin typeface="Fira Sans Extra Condensed"/>
                <a:ea typeface="Fira Sans Extra Condensed"/>
                <a:cs typeface="Fira Sans Extra Condensed"/>
                <a:sym typeface="Fira Sans Extra Condensed"/>
              </a:rPr>
              <a:t>Khu vực Miền Nam mua số lượng nhiều, ít đánh giá, giá sản phẩm tương đối thấp.</a:t>
            </a:r>
            <a:endParaRPr sz="1600">
              <a:solidFill>
                <a:schemeClr val="dk2"/>
              </a:solidFill>
              <a:latin typeface="Fira Sans Extra Condensed"/>
              <a:ea typeface="Fira Sans Extra Condensed"/>
              <a:cs typeface="Fira Sans Extra Condensed"/>
              <a:sym typeface="Fira Sans Extra Condensed"/>
            </a:endParaRPr>
          </a:p>
        </p:txBody>
      </p:sp>
      <p:sp>
        <p:nvSpPr>
          <p:cNvPr id="1218" name="Google Shape;1218;g1689174e0bc_0_230"/>
          <p:cNvSpPr txBox="1"/>
          <p:nvPr/>
        </p:nvSpPr>
        <p:spPr>
          <a:xfrm>
            <a:off x="9026901" y="2021375"/>
            <a:ext cx="2886713" cy="415189"/>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000">
                <a:solidFill>
                  <a:srgbClr val="FF6600"/>
                </a:solidFill>
                <a:latin typeface="Fira Sans Extra Condensed Medium"/>
                <a:ea typeface="Fira Sans Extra Condensed Medium"/>
                <a:cs typeface="Fira Sans Extra Condensed Medium"/>
                <a:sym typeface="Fira Sans Extra Condensed Medium"/>
              </a:rPr>
              <a:t>Tương quan</a:t>
            </a:r>
            <a:endParaRPr sz="2000">
              <a:solidFill>
                <a:srgbClr val="FF6600"/>
              </a:solidFill>
              <a:latin typeface="Fira Sans Extra Condensed Medium"/>
              <a:ea typeface="Fira Sans Extra Condensed Medium"/>
              <a:cs typeface="Fira Sans Extra Condensed Medium"/>
              <a:sym typeface="Fira Sans Extra Condensed Medium"/>
            </a:endParaRPr>
          </a:p>
        </p:txBody>
      </p:sp>
      <p:sp>
        <p:nvSpPr>
          <p:cNvPr id="1219" name="Google Shape;1219;g1689174e0bc_0_230"/>
          <p:cNvSpPr/>
          <p:nvPr/>
        </p:nvSpPr>
        <p:spPr>
          <a:xfrm>
            <a:off x="7630064" y="432219"/>
            <a:ext cx="1168237" cy="1135371"/>
          </a:xfrm>
          <a:custGeom>
            <a:rect b="b" l="l" r="r" t="t"/>
            <a:pathLst>
              <a:path extrusionOk="0" h="8888" w="8888">
                <a:moveTo>
                  <a:pt x="4431" y="1"/>
                </a:moveTo>
                <a:cubicBezTo>
                  <a:pt x="1990" y="1"/>
                  <a:pt x="0" y="1990"/>
                  <a:pt x="0" y="4457"/>
                </a:cubicBezTo>
                <a:cubicBezTo>
                  <a:pt x="0" y="6898"/>
                  <a:pt x="1990" y="8888"/>
                  <a:pt x="4431" y="8888"/>
                </a:cubicBezTo>
                <a:cubicBezTo>
                  <a:pt x="6898" y="8888"/>
                  <a:pt x="8888" y="6898"/>
                  <a:pt x="8888" y="4457"/>
                </a:cubicBezTo>
                <a:cubicBezTo>
                  <a:pt x="8888" y="1990"/>
                  <a:pt x="6898" y="1"/>
                  <a:pt x="4431"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1689174e0bc_0_230"/>
          <p:cNvSpPr/>
          <p:nvPr/>
        </p:nvSpPr>
        <p:spPr>
          <a:xfrm>
            <a:off x="7793966" y="1322574"/>
            <a:ext cx="341743" cy="377222"/>
          </a:xfrm>
          <a:custGeom>
            <a:rect b="b" l="l" r="r" t="t"/>
            <a:pathLst>
              <a:path extrusionOk="0" h="2953" w="2600">
                <a:moveTo>
                  <a:pt x="1698" y="1"/>
                </a:moveTo>
                <a:cubicBezTo>
                  <a:pt x="1592" y="1"/>
                  <a:pt x="1485" y="20"/>
                  <a:pt x="1380" y="61"/>
                </a:cubicBezTo>
                <a:cubicBezTo>
                  <a:pt x="929" y="220"/>
                  <a:pt x="690" y="751"/>
                  <a:pt x="849" y="1202"/>
                </a:cubicBezTo>
                <a:lnTo>
                  <a:pt x="849" y="1228"/>
                </a:lnTo>
                <a:lnTo>
                  <a:pt x="876" y="1228"/>
                </a:lnTo>
                <a:cubicBezTo>
                  <a:pt x="876" y="1228"/>
                  <a:pt x="876" y="1255"/>
                  <a:pt x="876" y="1255"/>
                </a:cubicBezTo>
                <a:cubicBezTo>
                  <a:pt x="902" y="1281"/>
                  <a:pt x="929" y="1334"/>
                  <a:pt x="955" y="1414"/>
                </a:cubicBezTo>
                <a:cubicBezTo>
                  <a:pt x="955" y="1440"/>
                  <a:pt x="955" y="1493"/>
                  <a:pt x="982" y="1520"/>
                </a:cubicBezTo>
                <a:cubicBezTo>
                  <a:pt x="982" y="1573"/>
                  <a:pt x="982" y="1600"/>
                  <a:pt x="982" y="1653"/>
                </a:cubicBezTo>
                <a:cubicBezTo>
                  <a:pt x="982" y="1679"/>
                  <a:pt x="982" y="1732"/>
                  <a:pt x="982" y="1785"/>
                </a:cubicBezTo>
                <a:cubicBezTo>
                  <a:pt x="982" y="1812"/>
                  <a:pt x="982" y="1838"/>
                  <a:pt x="982" y="1865"/>
                </a:cubicBezTo>
                <a:lnTo>
                  <a:pt x="955" y="1918"/>
                </a:lnTo>
                <a:cubicBezTo>
                  <a:pt x="955" y="1944"/>
                  <a:pt x="929" y="1971"/>
                  <a:pt x="929" y="1997"/>
                </a:cubicBezTo>
                <a:lnTo>
                  <a:pt x="876" y="2051"/>
                </a:lnTo>
                <a:cubicBezTo>
                  <a:pt x="849" y="2104"/>
                  <a:pt x="822" y="2130"/>
                  <a:pt x="796" y="2183"/>
                </a:cubicBezTo>
                <a:cubicBezTo>
                  <a:pt x="743" y="2210"/>
                  <a:pt x="690" y="2263"/>
                  <a:pt x="637" y="2289"/>
                </a:cubicBezTo>
                <a:cubicBezTo>
                  <a:pt x="610" y="2316"/>
                  <a:pt x="557" y="2342"/>
                  <a:pt x="504" y="2369"/>
                </a:cubicBezTo>
                <a:cubicBezTo>
                  <a:pt x="478" y="2369"/>
                  <a:pt x="451" y="2395"/>
                  <a:pt x="451" y="2395"/>
                </a:cubicBezTo>
                <a:cubicBezTo>
                  <a:pt x="425" y="2422"/>
                  <a:pt x="398" y="2422"/>
                  <a:pt x="371" y="2422"/>
                </a:cubicBezTo>
                <a:cubicBezTo>
                  <a:pt x="318" y="2448"/>
                  <a:pt x="292" y="2448"/>
                  <a:pt x="265" y="2475"/>
                </a:cubicBezTo>
                <a:cubicBezTo>
                  <a:pt x="212" y="2502"/>
                  <a:pt x="159" y="2502"/>
                  <a:pt x="159" y="2502"/>
                </a:cubicBezTo>
                <a:lnTo>
                  <a:pt x="133" y="2528"/>
                </a:lnTo>
                <a:cubicBezTo>
                  <a:pt x="80" y="2528"/>
                  <a:pt x="27" y="2581"/>
                  <a:pt x="0" y="2661"/>
                </a:cubicBezTo>
                <a:cubicBezTo>
                  <a:pt x="0" y="2767"/>
                  <a:pt x="53" y="2873"/>
                  <a:pt x="159" y="2873"/>
                </a:cubicBezTo>
                <a:cubicBezTo>
                  <a:pt x="159" y="2873"/>
                  <a:pt x="212" y="2899"/>
                  <a:pt x="292" y="2899"/>
                </a:cubicBezTo>
                <a:cubicBezTo>
                  <a:pt x="318" y="2926"/>
                  <a:pt x="371" y="2926"/>
                  <a:pt x="425" y="2926"/>
                </a:cubicBezTo>
                <a:cubicBezTo>
                  <a:pt x="451" y="2926"/>
                  <a:pt x="478" y="2953"/>
                  <a:pt x="504" y="2953"/>
                </a:cubicBezTo>
                <a:lnTo>
                  <a:pt x="822" y="2953"/>
                </a:lnTo>
                <a:cubicBezTo>
                  <a:pt x="929" y="2953"/>
                  <a:pt x="1008" y="2926"/>
                  <a:pt x="1114" y="2926"/>
                </a:cubicBezTo>
                <a:cubicBezTo>
                  <a:pt x="1194" y="2899"/>
                  <a:pt x="1300" y="2873"/>
                  <a:pt x="1406" y="2846"/>
                </a:cubicBezTo>
                <a:cubicBezTo>
                  <a:pt x="1459" y="2820"/>
                  <a:pt x="1486" y="2793"/>
                  <a:pt x="1539" y="2767"/>
                </a:cubicBezTo>
                <a:cubicBezTo>
                  <a:pt x="1592" y="2740"/>
                  <a:pt x="1645" y="2714"/>
                  <a:pt x="1698" y="2661"/>
                </a:cubicBezTo>
                <a:cubicBezTo>
                  <a:pt x="1751" y="2634"/>
                  <a:pt x="1778" y="2608"/>
                  <a:pt x="1831" y="2581"/>
                </a:cubicBezTo>
                <a:cubicBezTo>
                  <a:pt x="1884" y="2528"/>
                  <a:pt x="1910" y="2502"/>
                  <a:pt x="1963" y="2448"/>
                </a:cubicBezTo>
                <a:cubicBezTo>
                  <a:pt x="2043" y="2369"/>
                  <a:pt x="2122" y="2263"/>
                  <a:pt x="2175" y="2183"/>
                </a:cubicBezTo>
                <a:cubicBezTo>
                  <a:pt x="2229" y="2104"/>
                  <a:pt x="2308" y="1997"/>
                  <a:pt x="2335" y="1918"/>
                </a:cubicBezTo>
                <a:cubicBezTo>
                  <a:pt x="2388" y="1812"/>
                  <a:pt x="2414" y="1732"/>
                  <a:pt x="2441" y="1653"/>
                </a:cubicBezTo>
                <a:cubicBezTo>
                  <a:pt x="2494" y="1573"/>
                  <a:pt x="2494" y="1493"/>
                  <a:pt x="2520" y="1440"/>
                </a:cubicBezTo>
                <a:cubicBezTo>
                  <a:pt x="2547" y="1361"/>
                  <a:pt x="2547" y="1308"/>
                  <a:pt x="2573" y="1255"/>
                </a:cubicBezTo>
                <a:cubicBezTo>
                  <a:pt x="2573" y="1228"/>
                  <a:pt x="2573" y="1202"/>
                  <a:pt x="2573" y="1175"/>
                </a:cubicBezTo>
                <a:cubicBezTo>
                  <a:pt x="2573" y="1149"/>
                  <a:pt x="2573" y="1122"/>
                  <a:pt x="2573" y="1095"/>
                </a:cubicBezTo>
                <a:cubicBezTo>
                  <a:pt x="2573" y="1069"/>
                  <a:pt x="2573" y="1069"/>
                  <a:pt x="2573" y="1069"/>
                </a:cubicBezTo>
                <a:cubicBezTo>
                  <a:pt x="2600" y="910"/>
                  <a:pt x="2600" y="751"/>
                  <a:pt x="2547" y="591"/>
                </a:cubicBezTo>
                <a:cubicBezTo>
                  <a:pt x="2423" y="240"/>
                  <a:pt x="2073" y="1"/>
                  <a:pt x="1698" y="1"/>
                </a:cubicBezTo>
                <a:close/>
              </a:path>
            </a:pathLst>
          </a:cu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g1689174e0bc_0_230"/>
          <p:cNvSpPr txBox="1"/>
          <p:nvPr/>
        </p:nvSpPr>
        <p:spPr>
          <a:xfrm>
            <a:off x="9090500" y="710375"/>
            <a:ext cx="2136445" cy="103559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US" sz="1600">
                <a:latin typeface="Fira Sans Extra Condensed"/>
                <a:ea typeface="Fira Sans Extra Condensed"/>
                <a:cs typeface="Fira Sans Extra Condensed"/>
                <a:sym typeface="Fira Sans Extra Condensed"/>
              </a:rPr>
              <a:t>Các sản phẩm có khuyến mãi có doanh số và doanh thu cao hơn</a:t>
            </a:r>
            <a:endParaRPr sz="1600">
              <a:solidFill>
                <a:srgbClr val="000000"/>
              </a:solidFill>
              <a:latin typeface="Fira Sans Extra Condensed"/>
              <a:ea typeface="Fira Sans Extra Condensed"/>
              <a:cs typeface="Fira Sans Extra Condensed"/>
              <a:sym typeface="Fira Sans Extra Condensed"/>
            </a:endParaRPr>
          </a:p>
        </p:txBody>
      </p:sp>
      <p:sp>
        <p:nvSpPr>
          <p:cNvPr id="1222" name="Google Shape;1222;g1689174e0bc_0_230"/>
          <p:cNvSpPr txBox="1"/>
          <p:nvPr/>
        </p:nvSpPr>
        <p:spPr>
          <a:xfrm>
            <a:off x="8956311" y="372297"/>
            <a:ext cx="2270815" cy="415189"/>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000">
                <a:solidFill>
                  <a:srgbClr val="FF7300"/>
                </a:solidFill>
                <a:latin typeface="Fira Sans Extra Condensed Medium"/>
                <a:ea typeface="Fira Sans Extra Condensed Medium"/>
                <a:cs typeface="Fira Sans Extra Condensed Medium"/>
                <a:sym typeface="Fira Sans Extra Condensed Medium"/>
              </a:rPr>
              <a:t>Khuyến mãi</a:t>
            </a:r>
            <a:endParaRPr sz="2000">
              <a:solidFill>
                <a:srgbClr val="FF7300"/>
              </a:solidFill>
              <a:latin typeface="Fira Sans Extra Condensed Medium"/>
              <a:ea typeface="Fira Sans Extra Condensed Medium"/>
              <a:cs typeface="Fira Sans Extra Condensed Medium"/>
              <a:sym typeface="Fira Sans Extra Condensed Medium"/>
            </a:endParaRPr>
          </a:p>
        </p:txBody>
      </p:sp>
      <p:sp>
        <p:nvSpPr>
          <p:cNvPr id="1223" name="Google Shape;1223;g1689174e0bc_0_230"/>
          <p:cNvSpPr/>
          <p:nvPr/>
        </p:nvSpPr>
        <p:spPr>
          <a:xfrm>
            <a:off x="2981344" y="3920294"/>
            <a:ext cx="1168237" cy="1135371"/>
          </a:xfrm>
          <a:custGeom>
            <a:rect b="b" l="l" r="r" t="t"/>
            <a:pathLst>
              <a:path extrusionOk="0" h="8888" w="8888">
                <a:moveTo>
                  <a:pt x="4431" y="0"/>
                </a:moveTo>
                <a:cubicBezTo>
                  <a:pt x="1990" y="0"/>
                  <a:pt x="1" y="1990"/>
                  <a:pt x="1" y="4457"/>
                </a:cubicBezTo>
                <a:cubicBezTo>
                  <a:pt x="1" y="6898"/>
                  <a:pt x="1990" y="8887"/>
                  <a:pt x="4431" y="8887"/>
                </a:cubicBezTo>
                <a:cubicBezTo>
                  <a:pt x="6898" y="8887"/>
                  <a:pt x="8888" y="6898"/>
                  <a:pt x="8888" y="4457"/>
                </a:cubicBezTo>
                <a:cubicBezTo>
                  <a:pt x="8888" y="1990"/>
                  <a:pt x="6898" y="0"/>
                  <a:pt x="4431"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g1689174e0bc_0_230"/>
          <p:cNvSpPr/>
          <p:nvPr/>
        </p:nvSpPr>
        <p:spPr>
          <a:xfrm>
            <a:off x="3640372" y="4810266"/>
            <a:ext cx="345424" cy="377605"/>
          </a:xfrm>
          <a:custGeom>
            <a:rect b="b" l="l" r="r" t="t"/>
            <a:pathLst>
              <a:path extrusionOk="0" h="2956" w="2628">
                <a:moveTo>
                  <a:pt x="902" y="0"/>
                </a:moveTo>
                <a:cubicBezTo>
                  <a:pt x="545" y="0"/>
                  <a:pt x="203" y="226"/>
                  <a:pt x="80" y="594"/>
                </a:cubicBezTo>
                <a:cubicBezTo>
                  <a:pt x="27" y="753"/>
                  <a:pt x="1" y="912"/>
                  <a:pt x="27" y="1071"/>
                </a:cubicBezTo>
                <a:cubicBezTo>
                  <a:pt x="27" y="1071"/>
                  <a:pt x="27" y="1071"/>
                  <a:pt x="54" y="1098"/>
                </a:cubicBezTo>
                <a:cubicBezTo>
                  <a:pt x="54" y="1125"/>
                  <a:pt x="54" y="1151"/>
                  <a:pt x="54" y="1178"/>
                </a:cubicBezTo>
                <a:cubicBezTo>
                  <a:pt x="54" y="1204"/>
                  <a:pt x="54" y="1231"/>
                  <a:pt x="54" y="1257"/>
                </a:cubicBezTo>
                <a:cubicBezTo>
                  <a:pt x="54" y="1310"/>
                  <a:pt x="80" y="1363"/>
                  <a:pt x="107" y="1416"/>
                </a:cubicBezTo>
                <a:cubicBezTo>
                  <a:pt x="107" y="1496"/>
                  <a:pt x="133" y="1576"/>
                  <a:pt x="160" y="1655"/>
                </a:cubicBezTo>
                <a:cubicBezTo>
                  <a:pt x="186" y="1735"/>
                  <a:pt x="239" y="1814"/>
                  <a:pt x="266" y="1920"/>
                </a:cubicBezTo>
                <a:cubicBezTo>
                  <a:pt x="319" y="2000"/>
                  <a:pt x="372" y="2106"/>
                  <a:pt x="425" y="2186"/>
                </a:cubicBezTo>
                <a:cubicBezTo>
                  <a:pt x="505" y="2265"/>
                  <a:pt x="558" y="2371"/>
                  <a:pt x="664" y="2451"/>
                </a:cubicBezTo>
                <a:cubicBezTo>
                  <a:pt x="690" y="2478"/>
                  <a:pt x="744" y="2531"/>
                  <a:pt x="770" y="2557"/>
                </a:cubicBezTo>
                <a:cubicBezTo>
                  <a:pt x="823" y="2610"/>
                  <a:pt x="876" y="2637"/>
                  <a:pt x="929" y="2663"/>
                </a:cubicBezTo>
                <a:cubicBezTo>
                  <a:pt x="982" y="2716"/>
                  <a:pt x="1009" y="2743"/>
                  <a:pt x="1062" y="2769"/>
                </a:cubicBezTo>
                <a:cubicBezTo>
                  <a:pt x="1115" y="2796"/>
                  <a:pt x="1168" y="2822"/>
                  <a:pt x="1221" y="2822"/>
                </a:cubicBezTo>
                <a:cubicBezTo>
                  <a:pt x="1327" y="2875"/>
                  <a:pt x="1433" y="2902"/>
                  <a:pt x="1513" y="2929"/>
                </a:cubicBezTo>
                <a:cubicBezTo>
                  <a:pt x="1619" y="2929"/>
                  <a:pt x="1699" y="2955"/>
                  <a:pt x="1778" y="2955"/>
                </a:cubicBezTo>
                <a:lnTo>
                  <a:pt x="2123" y="2955"/>
                </a:lnTo>
                <a:cubicBezTo>
                  <a:pt x="2150" y="2955"/>
                  <a:pt x="2176" y="2929"/>
                  <a:pt x="2203" y="2929"/>
                </a:cubicBezTo>
                <a:cubicBezTo>
                  <a:pt x="2256" y="2929"/>
                  <a:pt x="2309" y="2902"/>
                  <a:pt x="2335" y="2902"/>
                </a:cubicBezTo>
                <a:cubicBezTo>
                  <a:pt x="2415" y="2902"/>
                  <a:pt x="2468" y="2875"/>
                  <a:pt x="2468" y="2875"/>
                </a:cubicBezTo>
                <a:cubicBezTo>
                  <a:pt x="2574" y="2875"/>
                  <a:pt x="2627" y="2769"/>
                  <a:pt x="2601" y="2663"/>
                </a:cubicBezTo>
                <a:cubicBezTo>
                  <a:pt x="2601" y="2584"/>
                  <a:pt x="2548" y="2531"/>
                  <a:pt x="2494" y="2504"/>
                </a:cubicBezTo>
                <a:lnTo>
                  <a:pt x="2468" y="2504"/>
                </a:lnTo>
                <a:cubicBezTo>
                  <a:pt x="2468" y="2504"/>
                  <a:pt x="2415" y="2504"/>
                  <a:pt x="2362" y="2478"/>
                </a:cubicBezTo>
                <a:cubicBezTo>
                  <a:pt x="2335" y="2451"/>
                  <a:pt x="2282" y="2451"/>
                  <a:pt x="2256" y="2424"/>
                </a:cubicBezTo>
                <a:cubicBezTo>
                  <a:pt x="2229" y="2424"/>
                  <a:pt x="2203" y="2424"/>
                  <a:pt x="2176" y="2398"/>
                </a:cubicBezTo>
                <a:cubicBezTo>
                  <a:pt x="2150" y="2398"/>
                  <a:pt x="2150" y="2371"/>
                  <a:pt x="2123" y="2371"/>
                </a:cubicBezTo>
                <a:cubicBezTo>
                  <a:pt x="2070" y="2345"/>
                  <a:pt x="2017" y="2318"/>
                  <a:pt x="1964" y="2292"/>
                </a:cubicBezTo>
                <a:cubicBezTo>
                  <a:pt x="1937" y="2265"/>
                  <a:pt x="1884" y="2212"/>
                  <a:pt x="1831" y="2186"/>
                </a:cubicBezTo>
                <a:cubicBezTo>
                  <a:pt x="1805" y="2133"/>
                  <a:pt x="1752" y="2106"/>
                  <a:pt x="1725" y="2053"/>
                </a:cubicBezTo>
                <a:lnTo>
                  <a:pt x="1699" y="1973"/>
                </a:lnTo>
                <a:cubicBezTo>
                  <a:pt x="1672" y="1973"/>
                  <a:pt x="1672" y="1947"/>
                  <a:pt x="1672" y="1920"/>
                </a:cubicBezTo>
                <a:lnTo>
                  <a:pt x="1646" y="1841"/>
                </a:lnTo>
                <a:cubicBezTo>
                  <a:pt x="1646" y="1841"/>
                  <a:pt x="1646" y="1814"/>
                  <a:pt x="1646" y="1788"/>
                </a:cubicBezTo>
                <a:cubicBezTo>
                  <a:pt x="1619" y="1735"/>
                  <a:pt x="1646" y="1682"/>
                  <a:pt x="1619" y="1655"/>
                </a:cubicBezTo>
                <a:cubicBezTo>
                  <a:pt x="1646" y="1602"/>
                  <a:pt x="1646" y="1576"/>
                  <a:pt x="1646" y="1522"/>
                </a:cubicBezTo>
                <a:cubicBezTo>
                  <a:pt x="1646" y="1496"/>
                  <a:pt x="1672" y="1443"/>
                  <a:pt x="1672" y="1416"/>
                </a:cubicBezTo>
                <a:cubicBezTo>
                  <a:pt x="1699" y="1337"/>
                  <a:pt x="1725" y="1284"/>
                  <a:pt x="1725" y="1257"/>
                </a:cubicBezTo>
                <a:cubicBezTo>
                  <a:pt x="1752" y="1231"/>
                  <a:pt x="1752" y="1231"/>
                  <a:pt x="1752" y="1231"/>
                </a:cubicBezTo>
                <a:lnTo>
                  <a:pt x="1778" y="1231"/>
                </a:lnTo>
                <a:lnTo>
                  <a:pt x="1778" y="1204"/>
                </a:lnTo>
                <a:cubicBezTo>
                  <a:pt x="1937" y="753"/>
                  <a:pt x="1699" y="223"/>
                  <a:pt x="1221" y="63"/>
                </a:cubicBezTo>
                <a:cubicBezTo>
                  <a:pt x="1117" y="21"/>
                  <a:pt x="1009" y="0"/>
                  <a:pt x="902" y="0"/>
                </a:cubicBezTo>
                <a:close/>
              </a:path>
            </a:pathLst>
          </a:cu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1689174e0bc_0_230"/>
          <p:cNvSpPr txBox="1"/>
          <p:nvPr/>
        </p:nvSpPr>
        <p:spPr>
          <a:xfrm>
            <a:off x="361750" y="4257875"/>
            <a:ext cx="2466448" cy="1851282"/>
          </a:xfrm>
          <a:prstGeom prst="rect">
            <a:avLst/>
          </a:prstGeom>
          <a:noFill/>
          <a:ln>
            <a:noFill/>
          </a:ln>
        </p:spPr>
        <p:txBody>
          <a:bodyPr anchorCtr="0" anchor="ctr" bIns="91425" lIns="91425" spcFirstLastPara="1" rIns="91425" wrap="square" tIns="0">
            <a:noAutofit/>
          </a:bodyPr>
          <a:lstStyle/>
          <a:p>
            <a:pPr indent="0" lvl="0" marL="0" rtl="0" algn="l">
              <a:spcBef>
                <a:spcPts val="0"/>
              </a:spcBef>
              <a:spcAft>
                <a:spcPts val="0"/>
              </a:spcAft>
              <a:buNone/>
            </a:pPr>
            <a:r>
              <a:rPr lang="en-US" sz="1600">
                <a:latin typeface="Fira Sans Extra Condensed"/>
                <a:ea typeface="Fira Sans Extra Condensed"/>
                <a:cs typeface="Fira Sans Extra Condensed"/>
                <a:sym typeface="Fira Sans Extra Condensed"/>
              </a:rPr>
              <a:t>Khu vực Miền Bắc  và Hà Nội là nơi tập trung nhiều cửa hàng tuy nhiên doanh số và doanh thu phần lớn ở Tp.HCM với doanh số chiếm 78% và doanh thu chiếm 83% cả nước</a:t>
            </a:r>
            <a:endParaRPr sz="1600">
              <a:solidFill>
                <a:schemeClr val="dk2"/>
              </a:solidFill>
              <a:latin typeface="Fira Sans Extra Condensed"/>
              <a:ea typeface="Fira Sans Extra Condensed"/>
              <a:cs typeface="Fira Sans Extra Condensed"/>
              <a:sym typeface="Fira Sans Extra Condensed"/>
            </a:endParaRPr>
          </a:p>
        </p:txBody>
      </p:sp>
      <p:sp>
        <p:nvSpPr>
          <p:cNvPr id="1226" name="Google Shape;1226;g1689174e0bc_0_230"/>
          <p:cNvSpPr txBox="1"/>
          <p:nvPr/>
        </p:nvSpPr>
        <p:spPr>
          <a:xfrm>
            <a:off x="328200" y="3909481"/>
            <a:ext cx="2270815" cy="4151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8000"/>
                </a:solidFill>
                <a:latin typeface="Fira Sans Extra Condensed Medium"/>
                <a:ea typeface="Fira Sans Extra Condensed Medium"/>
                <a:cs typeface="Fira Sans Extra Condensed Medium"/>
                <a:sym typeface="Fira Sans Extra Condensed Medium"/>
              </a:rPr>
              <a:t>Khu vực</a:t>
            </a:r>
            <a:endParaRPr sz="2200">
              <a:solidFill>
                <a:srgbClr val="FF8000"/>
              </a:solidFill>
              <a:latin typeface="Fira Sans Extra Condensed Medium"/>
              <a:ea typeface="Fira Sans Extra Condensed Medium"/>
              <a:cs typeface="Fira Sans Extra Condensed Medium"/>
              <a:sym typeface="Fira Sans Extra Condensed Medium"/>
            </a:endParaRPr>
          </a:p>
        </p:txBody>
      </p:sp>
      <p:sp>
        <p:nvSpPr>
          <p:cNvPr id="1227" name="Google Shape;1227;g1689174e0bc_0_230"/>
          <p:cNvSpPr/>
          <p:nvPr/>
        </p:nvSpPr>
        <p:spPr>
          <a:xfrm>
            <a:off x="2755173" y="1668408"/>
            <a:ext cx="1168368" cy="1135371"/>
          </a:xfrm>
          <a:custGeom>
            <a:rect b="b" l="l" r="r" t="t"/>
            <a:pathLst>
              <a:path extrusionOk="0" h="8888" w="8889">
                <a:moveTo>
                  <a:pt x="4431" y="0"/>
                </a:moveTo>
                <a:cubicBezTo>
                  <a:pt x="1991" y="0"/>
                  <a:pt x="1" y="1990"/>
                  <a:pt x="1" y="4431"/>
                </a:cubicBezTo>
                <a:cubicBezTo>
                  <a:pt x="1" y="6898"/>
                  <a:pt x="1991" y="8888"/>
                  <a:pt x="4431" y="8888"/>
                </a:cubicBezTo>
                <a:cubicBezTo>
                  <a:pt x="6899" y="8888"/>
                  <a:pt x="8888" y="6898"/>
                  <a:pt x="8888" y="4431"/>
                </a:cubicBezTo>
                <a:cubicBezTo>
                  <a:pt x="8888" y="1990"/>
                  <a:pt x="6899" y="0"/>
                  <a:pt x="4431"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C00"/>
              </a:solidFill>
            </a:endParaRPr>
          </a:p>
        </p:txBody>
      </p:sp>
      <p:sp>
        <p:nvSpPr>
          <p:cNvPr id="1228" name="Google Shape;1228;g1689174e0bc_0_230"/>
          <p:cNvSpPr/>
          <p:nvPr/>
        </p:nvSpPr>
        <p:spPr>
          <a:xfrm>
            <a:off x="3414202" y="2556720"/>
            <a:ext cx="345424" cy="379266"/>
          </a:xfrm>
          <a:custGeom>
            <a:rect b="b" l="l" r="r" t="t"/>
            <a:pathLst>
              <a:path extrusionOk="0" h="2969" w="2628">
                <a:moveTo>
                  <a:pt x="933" y="1"/>
                </a:moveTo>
                <a:cubicBezTo>
                  <a:pt x="565" y="1"/>
                  <a:pt x="206" y="229"/>
                  <a:pt x="81" y="607"/>
                </a:cubicBezTo>
                <a:cubicBezTo>
                  <a:pt x="27" y="766"/>
                  <a:pt x="1" y="925"/>
                  <a:pt x="27" y="1058"/>
                </a:cubicBezTo>
                <a:cubicBezTo>
                  <a:pt x="27" y="1058"/>
                  <a:pt x="27" y="1058"/>
                  <a:pt x="27" y="1085"/>
                </a:cubicBezTo>
                <a:cubicBezTo>
                  <a:pt x="27" y="1085"/>
                  <a:pt x="27" y="1085"/>
                  <a:pt x="27" y="1111"/>
                </a:cubicBezTo>
                <a:cubicBezTo>
                  <a:pt x="27" y="1138"/>
                  <a:pt x="54" y="1138"/>
                  <a:pt x="54" y="1191"/>
                </a:cubicBezTo>
                <a:cubicBezTo>
                  <a:pt x="54" y="1191"/>
                  <a:pt x="54" y="1217"/>
                  <a:pt x="54" y="1244"/>
                </a:cubicBezTo>
                <a:cubicBezTo>
                  <a:pt x="54" y="1297"/>
                  <a:pt x="81" y="1376"/>
                  <a:pt x="107" y="1429"/>
                </a:cubicBezTo>
                <a:cubicBezTo>
                  <a:pt x="107" y="1509"/>
                  <a:pt x="134" y="1589"/>
                  <a:pt x="160" y="1668"/>
                </a:cubicBezTo>
                <a:cubicBezTo>
                  <a:pt x="187" y="1748"/>
                  <a:pt x="240" y="1827"/>
                  <a:pt x="266" y="1907"/>
                </a:cubicBezTo>
                <a:cubicBezTo>
                  <a:pt x="319" y="2013"/>
                  <a:pt x="372" y="2093"/>
                  <a:pt x="425" y="2199"/>
                </a:cubicBezTo>
                <a:cubicBezTo>
                  <a:pt x="505" y="2278"/>
                  <a:pt x="558" y="2385"/>
                  <a:pt x="664" y="2464"/>
                </a:cubicBezTo>
                <a:cubicBezTo>
                  <a:pt x="691" y="2491"/>
                  <a:pt x="744" y="2544"/>
                  <a:pt x="770" y="2570"/>
                </a:cubicBezTo>
                <a:cubicBezTo>
                  <a:pt x="823" y="2597"/>
                  <a:pt x="876" y="2650"/>
                  <a:pt x="929" y="2676"/>
                </a:cubicBezTo>
                <a:cubicBezTo>
                  <a:pt x="956" y="2703"/>
                  <a:pt x="1009" y="2729"/>
                  <a:pt x="1062" y="2756"/>
                </a:cubicBezTo>
                <a:cubicBezTo>
                  <a:pt x="1115" y="2782"/>
                  <a:pt x="1168" y="2809"/>
                  <a:pt x="1221" y="2836"/>
                </a:cubicBezTo>
                <a:cubicBezTo>
                  <a:pt x="1327" y="2889"/>
                  <a:pt x="1407" y="2915"/>
                  <a:pt x="1513" y="2942"/>
                </a:cubicBezTo>
                <a:cubicBezTo>
                  <a:pt x="1619" y="2942"/>
                  <a:pt x="1699" y="2942"/>
                  <a:pt x="1778" y="2968"/>
                </a:cubicBezTo>
                <a:lnTo>
                  <a:pt x="2017" y="2968"/>
                </a:lnTo>
                <a:cubicBezTo>
                  <a:pt x="2044" y="2968"/>
                  <a:pt x="2070" y="2942"/>
                  <a:pt x="2123" y="2942"/>
                </a:cubicBezTo>
                <a:lnTo>
                  <a:pt x="2203" y="2942"/>
                </a:lnTo>
                <a:cubicBezTo>
                  <a:pt x="2256" y="2915"/>
                  <a:pt x="2309" y="2915"/>
                  <a:pt x="2336" y="2915"/>
                </a:cubicBezTo>
                <a:cubicBezTo>
                  <a:pt x="2415" y="2889"/>
                  <a:pt x="2442" y="2889"/>
                  <a:pt x="2442" y="2889"/>
                </a:cubicBezTo>
                <a:cubicBezTo>
                  <a:pt x="2548" y="2862"/>
                  <a:pt x="2627" y="2756"/>
                  <a:pt x="2601" y="2676"/>
                </a:cubicBezTo>
                <a:cubicBezTo>
                  <a:pt x="2601" y="2597"/>
                  <a:pt x="2548" y="2544"/>
                  <a:pt x="2495" y="2517"/>
                </a:cubicBezTo>
                <a:lnTo>
                  <a:pt x="2442" y="2517"/>
                </a:lnTo>
                <a:cubicBezTo>
                  <a:pt x="2442" y="2517"/>
                  <a:pt x="2415" y="2491"/>
                  <a:pt x="2362" y="2464"/>
                </a:cubicBezTo>
                <a:cubicBezTo>
                  <a:pt x="2336" y="2464"/>
                  <a:pt x="2282" y="2438"/>
                  <a:pt x="2256" y="2438"/>
                </a:cubicBezTo>
                <a:cubicBezTo>
                  <a:pt x="2229" y="2438"/>
                  <a:pt x="2203" y="2411"/>
                  <a:pt x="2176" y="2411"/>
                </a:cubicBezTo>
                <a:cubicBezTo>
                  <a:pt x="2150" y="2411"/>
                  <a:pt x="2123" y="2385"/>
                  <a:pt x="2123" y="2385"/>
                </a:cubicBezTo>
                <a:cubicBezTo>
                  <a:pt x="2070" y="2358"/>
                  <a:pt x="2017" y="2331"/>
                  <a:pt x="1964" y="2305"/>
                </a:cubicBezTo>
                <a:cubicBezTo>
                  <a:pt x="1938" y="2252"/>
                  <a:pt x="1885" y="2225"/>
                  <a:pt x="1831" y="2199"/>
                </a:cubicBezTo>
                <a:cubicBezTo>
                  <a:pt x="1805" y="2146"/>
                  <a:pt x="1752" y="2093"/>
                  <a:pt x="1725" y="2066"/>
                </a:cubicBezTo>
                <a:lnTo>
                  <a:pt x="1699" y="1987"/>
                </a:lnTo>
                <a:cubicBezTo>
                  <a:pt x="1672" y="1960"/>
                  <a:pt x="1672" y="1960"/>
                  <a:pt x="1672" y="1934"/>
                </a:cubicBezTo>
                <a:lnTo>
                  <a:pt x="1646" y="1854"/>
                </a:lnTo>
                <a:cubicBezTo>
                  <a:pt x="1646" y="1827"/>
                  <a:pt x="1646" y="1801"/>
                  <a:pt x="1646" y="1801"/>
                </a:cubicBezTo>
                <a:cubicBezTo>
                  <a:pt x="1619" y="1748"/>
                  <a:pt x="1619" y="1695"/>
                  <a:pt x="1619" y="1668"/>
                </a:cubicBezTo>
                <a:cubicBezTo>
                  <a:pt x="1646" y="1615"/>
                  <a:pt x="1646" y="1562"/>
                  <a:pt x="1646" y="1536"/>
                </a:cubicBezTo>
                <a:cubicBezTo>
                  <a:pt x="1646" y="1483"/>
                  <a:pt x="1672" y="1456"/>
                  <a:pt x="1672" y="1403"/>
                </a:cubicBezTo>
                <a:cubicBezTo>
                  <a:pt x="1699" y="1350"/>
                  <a:pt x="1725" y="1297"/>
                  <a:pt x="1725" y="1244"/>
                </a:cubicBezTo>
                <a:lnTo>
                  <a:pt x="1752" y="1244"/>
                </a:lnTo>
                <a:cubicBezTo>
                  <a:pt x="1752" y="1244"/>
                  <a:pt x="1752" y="1244"/>
                  <a:pt x="1752" y="1217"/>
                </a:cubicBezTo>
                <a:lnTo>
                  <a:pt x="1778" y="1217"/>
                </a:lnTo>
                <a:cubicBezTo>
                  <a:pt x="1938" y="740"/>
                  <a:pt x="1699" y="236"/>
                  <a:pt x="1221" y="50"/>
                </a:cubicBezTo>
                <a:cubicBezTo>
                  <a:pt x="1127" y="17"/>
                  <a:pt x="1030" y="1"/>
                  <a:pt x="933"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C00"/>
              </a:solidFill>
            </a:endParaRPr>
          </a:p>
        </p:txBody>
      </p:sp>
      <p:sp>
        <p:nvSpPr>
          <p:cNvPr id="1229" name="Google Shape;1229;g1689174e0bc_0_230"/>
          <p:cNvSpPr txBox="1"/>
          <p:nvPr/>
        </p:nvSpPr>
        <p:spPr>
          <a:xfrm>
            <a:off x="404400" y="1929550"/>
            <a:ext cx="2136445" cy="18608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A</a:t>
            </a:r>
            <a:r>
              <a:rPr lang="en-US" sz="1600">
                <a:latin typeface="Fira Sans Extra Condensed"/>
                <a:ea typeface="Fira Sans Extra Condensed"/>
                <a:cs typeface="Fira Sans Extra Condensed"/>
                <a:sym typeface="Fira Sans Extra Condensed"/>
              </a:rPr>
              <a:t>pple là thương hiệu có doanh thu cao nhất 22% mặc dù doanh số chỉ chiếm 2%.</a:t>
            </a:r>
            <a:endParaRPr sz="16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600">
                <a:latin typeface="Fira Sans Extra Condensed"/>
                <a:ea typeface="Fira Sans Extra Condensed"/>
                <a:cs typeface="Fira Sans Extra Condensed"/>
                <a:sym typeface="Fira Sans Extra Condensed"/>
              </a:rPr>
              <a:t>4/5 sản phẩm có doanh thu cao nhất cũng thuộc thương hiệu Apple</a:t>
            </a:r>
            <a:endParaRPr sz="1600">
              <a:latin typeface="Fira Sans Extra Condensed"/>
              <a:ea typeface="Fira Sans Extra Condensed"/>
              <a:cs typeface="Fira Sans Extra Condensed"/>
              <a:sym typeface="Fira Sans Extra Condensed"/>
            </a:endParaRPr>
          </a:p>
        </p:txBody>
      </p:sp>
      <p:sp>
        <p:nvSpPr>
          <p:cNvPr id="1230" name="Google Shape;1230;g1689174e0bc_0_230"/>
          <p:cNvSpPr txBox="1"/>
          <p:nvPr/>
        </p:nvSpPr>
        <p:spPr>
          <a:xfrm>
            <a:off x="404400" y="1591497"/>
            <a:ext cx="2270815" cy="4151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8C00"/>
                </a:solidFill>
                <a:latin typeface="Fira Sans Extra Condensed Medium"/>
                <a:ea typeface="Fira Sans Extra Condensed Medium"/>
                <a:cs typeface="Fira Sans Extra Condensed Medium"/>
                <a:sym typeface="Fira Sans Extra Condensed Medium"/>
              </a:rPr>
              <a:t>Thương hiệu </a:t>
            </a:r>
            <a:endParaRPr sz="22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1231" name="Google Shape;1231;g1689174e0bc_0_230"/>
          <p:cNvGrpSpPr/>
          <p:nvPr/>
        </p:nvGrpSpPr>
        <p:grpSpPr>
          <a:xfrm>
            <a:off x="4156956" y="1495452"/>
            <a:ext cx="3427914" cy="5330906"/>
            <a:chOff x="3382209" y="1114425"/>
            <a:chExt cx="2517933" cy="4029103"/>
          </a:xfrm>
        </p:grpSpPr>
        <p:sp>
          <p:nvSpPr>
            <p:cNvPr id="1232" name="Google Shape;1232;g1689174e0bc_0_230"/>
            <p:cNvSpPr/>
            <p:nvPr/>
          </p:nvSpPr>
          <p:spPr>
            <a:xfrm>
              <a:off x="3932907" y="3483683"/>
              <a:ext cx="1250000" cy="1659845"/>
            </a:xfrm>
            <a:custGeom>
              <a:rect b="b" l="l" r="r" t="t"/>
              <a:pathLst>
                <a:path extrusionOk="0" h="17192" w="12947">
                  <a:moveTo>
                    <a:pt x="1" y="0"/>
                  </a:moveTo>
                  <a:lnTo>
                    <a:pt x="1" y="17191"/>
                  </a:lnTo>
                  <a:lnTo>
                    <a:pt x="12947" y="17191"/>
                  </a:lnTo>
                  <a:lnTo>
                    <a:pt x="12947" y="0"/>
                  </a:ln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g1689174e0bc_0_230"/>
            <p:cNvSpPr/>
            <p:nvPr/>
          </p:nvSpPr>
          <p:spPr>
            <a:xfrm>
              <a:off x="4637306" y="3483683"/>
              <a:ext cx="545590" cy="1659845"/>
            </a:xfrm>
            <a:custGeom>
              <a:rect b="b" l="l" r="r" t="t"/>
              <a:pathLst>
                <a:path extrusionOk="0" h="17192" w="5651">
                  <a:moveTo>
                    <a:pt x="0" y="0"/>
                  </a:moveTo>
                  <a:lnTo>
                    <a:pt x="0" y="17191"/>
                  </a:lnTo>
                  <a:lnTo>
                    <a:pt x="5651" y="17191"/>
                  </a:lnTo>
                  <a:lnTo>
                    <a:pt x="5651" y="0"/>
                  </a:ln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1689174e0bc_0_230"/>
            <p:cNvSpPr/>
            <p:nvPr/>
          </p:nvSpPr>
          <p:spPr>
            <a:xfrm>
              <a:off x="3932907" y="3483683"/>
              <a:ext cx="1250000" cy="386866"/>
            </a:xfrm>
            <a:custGeom>
              <a:rect b="b" l="l" r="r" t="t"/>
              <a:pathLst>
                <a:path extrusionOk="0" h="4007" w="12947">
                  <a:moveTo>
                    <a:pt x="1" y="0"/>
                  </a:moveTo>
                  <a:lnTo>
                    <a:pt x="1" y="4006"/>
                  </a:lnTo>
                  <a:lnTo>
                    <a:pt x="12947" y="4006"/>
                  </a:lnTo>
                  <a:lnTo>
                    <a:pt x="12947" y="0"/>
                  </a:ln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1689174e0bc_0_230"/>
            <p:cNvSpPr/>
            <p:nvPr/>
          </p:nvSpPr>
          <p:spPr>
            <a:xfrm>
              <a:off x="4719274" y="1268900"/>
              <a:ext cx="1114255" cy="628041"/>
            </a:xfrm>
            <a:custGeom>
              <a:rect b="b" l="l" r="r" t="t"/>
              <a:pathLst>
                <a:path extrusionOk="0" h="6505" w="11541">
                  <a:moveTo>
                    <a:pt x="8946" y="0"/>
                  </a:moveTo>
                  <a:cubicBezTo>
                    <a:pt x="8725" y="0"/>
                    <a:pt x="8500" y="32"/>
                    <a:pt x="8277" y="98"/>
                  </a:cubicBezTo>
                  <a:lnTo>
                    <a:pt x="1963" y="1876"/>
                  </a:lnTo>
                  <a:cubicBezTo>
                    <a:pt x="716" y="2247"/>
                    <a:pt x="0" y="3547"/>
                    <a:pt x="345" y="4794"/>
                  </a:cubicBezTo>
                  <a:cubicBezTo>
                    <a:pt x="531" y="5431"/>
                    <a:pt x="929" y="5908"/>
                    <a:pt x="1459" y="6200"/>
                  </a:cubicBezTo>
                  <a:cubicBezTo>
                    <a:pt x="1810" y="6393"/>
                    <a:pt x="2207" y="6505"/>
                    <a:pt x="2620" y="6505"/>
                  </a:cubicBezTo>
                  <a:cubicBezTo>
                    <a:pt x="2831" y="6505"/>
                    <a:pt x="3047" y="6475"/>
                    <a:pt x="3263" y="6412"/>
                  </a:cubicBezTo>
                  <a:lnTo>
                    <a:pt x="9551" y="4608"/>
                  </a:lnTo>
                  <a:cubicBezTo>
                    <a:pt x="10798" y="4263"/>
                    <a:pt x="11541" y="2963"/>
                    <a:pt x="11169" y="1690"/>
                  </a:cubicBezTo>
                  <a:cubicBezTo>
                    <a:pt x="10886" y="666"/>
                    <a:pt x="9959" y="0"/>
                    <a:pt x="8946" y="0"/>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689174e0bc_0_230"/>
            <p:cNvSpPr/>
            <p:nvPr/>
          </p:nvSpPr>
          <p:spPr>
            <a:xfrm>
              <a:off x="3382209" y="1831575"/>
              <a:ext cx="742933" cy="1652217"/>
            </a:xfrm>
            <a:custGeom>
              <a:rect b="b" l="l" r="r" t="t"/>
              <a:pathLst>
                <a:path extrusionOk="0" h="17113" w="7695">
                  <a:moveTo>
                    <a:pt x="2123" y="1"/>
                  </a:moveTo>
                  <a:cubicBezTo>
                    <a:pt x="956" y="1"/>
                    <a:pt x="1" y="956"/>
                    <a:pt x="1" y="2123"/>
                  </a:cubicBezTo>
                  <a:lnTo>
                    <a:pt x="1" y="11753"/>
                  </a:lnTo>
                  <a:cubicBezTo>
                    <a:pt x="1" y="12310"/>
                    <a:pt x="213" y="12867"/>
                    <a:pt x="611" y="13265"/>
                  </a:cubicBezTo>
                  <a:lnTo>
                    <a:pt x="3848" y="16502"/>
                  </a:lnTo>
                  <a:cubicBezTo>
                    <a:pt x="4272" y="16900"/>
                    <a:pt x="4803" y="17112"/>
                    <a:pt x="5360" y="17112"/>
                  </a:cubicBezTo>
                  <a:cubicBezTo>
                    <a:pt x="5890" y="17112"/>
                    <a:pt x="6447" y="16900"/>
                    <a:pt x="6872" y="16502"/>
                  </a:cubicBezTo>
                  <a:cubicBezTo>
                    <a:pt x="7694" y="15679"/>
                    <a:pt x="7694" y="14326"/>
                    <a:pt x="6872" y="13504"/>
                  </a:cubicBezTo>
                  <a:lnTo>
                    <a:pt x="4245" y="10878"/>
                  </a:lnTo>
                  <a:lnTo>
                    <a:pt x="4245" y="2123"/>
                  </a:lnTo>
                  <a:cubicBezTo>
                    <a:pt x="4245" y="956"/>
                    <a:pt x="3290" y="1"/>
                    <a:pt x="2123"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g1689174e0bc_0_230"/>
            <p:cNvSpPr/>
            <p:nvPr/>
          </p:nvSpPr>
          <p:spPr>
            <a:xfrm>
              <a:off x="3646069" y="1880234"/>
              <a:ext cx="479069" cy="1603557"/>
            </a:xfrm>
            <a:custGeom>
              <a:rect b="b" l="l" r="r" t="t"/>
              <a:pathLst>
                <a:path extrusionOk="0" h="16609" w="4962">
                  <a:moveTo>
                    <a:pt x="743" y="1"/>
                  </a:moveTo>
                  <a:cubicBezTo>
                    <a:pt x="292" y="372"/>
                    <a:pt x="0" y="956"/>
                    <a:pt x="0" y="1619"/>
                  </a:cubicBezTo>
                  <a:lnTo>
                    <a:pt x="0" y="11249"/>
                  </a:lnTo>
                  <a:cubicBezTo>
                    <a:pt x="0" y="11806"/>
                    <a:pt x="213" y="12363"/>
                    <a:pt x="610" y="12761"/>
                  </a:cubicBezTo>
                  <a:lnTo>
                    <a:pt x="1008" y="13133"/>
                  </a:lnTo>
                  <a:lnTo>
                    <a:pt x="1008" y="15865"/>
                  </a:lnTo>
                  <a:lnTo>
                    <a:pt x="1115" y="15998"/>
                  </a:lnTo>
                  <a:cubicBezTo>
                    <a:pt x="1539" y="16396"/>
                    <a:pt x="2070" y="16608"/>
                    <a:pt x="2627" y="16608"/>
                  </a:cubicBezTo>
                  <a:cubicBezTo>
                    <a:pt x="3157" y="16608"/>
                    <a:pt x="3714" y="16396"/>
                    <a:pt x="4139" y="15998"/>
                  </a:cubicBezTo>
                  <a:cubicBezTo>
                    <a:pt x="4961" y="15175"/>
                    <a:pt x="4961" y="13822"/>
                    <a:pt x="4139" y="13000"/>
                  </a:cubicBezTo>
                  <a:lnTo>
                    <a:pt x="1512" y="10374"/>
                  </a:lnTo>
                  <a:lnTo>
                    <a:pt x="1512" y="1619"/>
                  </a:lnTo>
                  <a:cubicBezTo>
                    <a:pt x="1512" y="956"/>
                    <a:pt x="1221" y="372"/>
                    <a:pt x="743"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g1689174e0bc_0_230"/>
            <p:cNvSpPr/>
            <p:nvPr/>
          </p:nvSpPr>
          <p:spPr>
            <a:xfrm>
              <a:off x="3971333" y="1114425"/>
              <a:ext cx="212694" cy="43639"/>
            </a:xfrm>
            <a:custGeom>
              <a:rect b="b" l="l" r="r" t="t"/>
              <a:pathLst>
                <a:path extrusionOk="0" h="452" w="2203">
                  <a:moveTo>
                    <a:pt x="239" y="0"/>
                  </a:moveTo>
                  <a:cubicBezTo>
                    <a:pt x="107" y="0"/>
                    <a:pt x="1" y="106"/>
                    <a:pt x="1" y="239"/>
                  </a:cubicBezTo>
                  <a:cubicBezTo>
                    <a:pt x="1" y="345"/>
                    <a:pt x="107" y="451"/>
                    <a:pt x="239" y="451"/>
                  </a:cubicBezTo>
                  <a:lnTo>
                    <a:pt x="1990" y="451"/>
                  </a:lnTo>
                  <a:cubicBezTo>
                    <a:pt x="2123" y="451"/>
                    <a:pt x="2202" y="345"/>
                    <a:pt x="2202" y="239"/>
                  </a:cubicBezTo>
                  <a:cubicBezTo>
                    <a:pt x="2202" y="106"/>
                    <a:pt x="2123" y="0"/>
                    <a:pt x="1990"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g1689174e0bc_0_230"/>
            <p:cNvSpPr/>
            <p:nvPr/>
          </p:nvSpPr>
          <p:spPr>
            <a:xfrm>
              <a:off x="3792047" y="1147734"/>
              <a:ext cx="1544567" cy="2599831"/>
            </a:xfrm>
            <a:custGeom>
              <a:rect b="b" l="l" r="r" t="t"/>
              <a:pathLst>
                <a:path extrusionOk="0" h="26928" w="15998">
                  <a:moveTo>
                    <a:pt x="1115" y="0"/>
                  </a:moveTo>
                  <a:cubicBezTo>
                    <a:pt x="505" y="0"/>
                    <a:pt x="0" y="504"/>
                    <a:pt x="0" y="1114"/>
                  </a:cubicBezTo>
                  <a:lnTo>
                    <a:pt x="0" y="25813"/>
                  </a:lnTo>
                  <a:cubicBezTo>
                    <a:pt x="0" y="26424"/>
                    <a:pt x="505" y="26928"/>
                    <a:pt x="1115" y="26928"/>
                  </a:cubicBezTo>
                  <a:lnTo>
                    <a:pt x="14884" y="26928"/>
                  </a:lnTo>
                  <a:cubicBezTo>
                    <a:pt x="15494" y="26928"/>
                    <a:pt x="15998" y="26424"/>
                    <a:pt x="15998" y="25813"/>
                  </a:cubicBezTo>
                  <a:lnTo>
                    <a:pt x="15998" y="1114"/>
                  </a:lnTo>
                  <a:cubicBezTo>
                    <a:pt x="15998" y="504"/>
                    <a:pt x="15494" y="0"/>
                    <a:pt x="14884" y="0"/>
                  </a:cubicBezTo>
                  <a:close/>
                </a:path>
              </a:pathLst>
            </a:custGeom>
            <a:solidFill>
              <a:srgbClr val="312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1689174e0bc_0_230"/>
            <p:cNvSpPr/>
            <p:nvPr/>
          </p:nvSpPr>
          <p:spPr>
            <a:xfrm>
              <a:off x="3781813" y="1198903"/>
              <a:ext cx="1565035" cy="2494884"/>
            </a:xfrm>
            <a:custGeom>
              <a:rect b="b" l="l" r="r" t="t"/>
              <a:pathLst>
                <a:path extrusionOk="0" h="25841" w="16210">
                  <a:moveTo>
                    <a:pt x="0" y="1"/>
                  </a:moveTo>
                  <a:lnTo>
                    <a:pt x="0" y="25840"/>
                  </a:lnTo>
                  <a:lnTo>
                    <a:pt x="16210" y="25840"/>
                  </a:lnTo>
                  <a:lnTo>
                    <a:pt x="16210"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1689174e0bc_0_230"/>
            <p:cNvSpPr/>
            <p:nvPr/>
          </p:nvSpPr>
          <p:spPr>
            <a:xfrm>
              <a:off x="4491329" y="3568162"/>
              <a:ext cx="146076" cy="146076"/>
            </a:xfrm>
            <a:custGeom>
              <a:rect b="b" l="l" r="r" t="t"/>
              <a:pathLst>
                <a:path extrusionOk="0" h="1513" w="1513">
                  <a:moveTo>
                    <a:pt x="743" y="1"/>
                  </a:moveTo>
                  <a:cubicBezTo>
                    <a:pt x="318" y="1"/>
                    <a:pt x="0" y="345"/>
                    <a:pt x="0" y="770"/>
                  </a:cubicBezTo>
                  <a:cubicBezTo>
                    <a:pt x="0" y="1168"/>
                    <a:pt x="318" y="1513"/>
                    <a:pt x="743" y="1513"/>
                  </a:cubicBezTo>
                  <a:cubicBezTo>
                    <a:pt x="1167" y="1513"/>
                    <a:pt x="1512" y="1168"/>
                    <a:pt x="1512" y="770"/>
                  </a:cubicBezTo>
                  <a:cubicBezTo>
                    <a:pt x="1512" y="345"/>
                    <a:pt x="1167" y="1"/>
                    <a:pt x="743" y="1"/>
                  </a:cubicBezTo>
                  <a:close/>
                </a:path>
              </a:pathLst>
            </a:custGeom>
            <a:solidFill>
              <a:srgbClr val="312E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1689174e0bc_0_230"/>
            <p:cNvSpPr/>
            <p:nvPr/>
          </p:nvSpPr>
          <p:spPr>
            <a:xfrm>
              <a:off x="4514307" y="3593747"/>
              <a:ext cx="97416" cy="97416"/>
            </a:xfrm>
            <a:custGeom>
              <a:rect b="b" l="l" r="r" t="t"/>
              <a:pathLst>
                <a:path extrusionOk="0" fill="none" h="1009" w="1009">
                  <a:moveTo>
                    <a:pt x="1009" y="505"/>
                  </a:moveTo>
                  <a:cubicBezTo>
                    <a:pt x="1009" y="770"/>
                    <a:pt x="797" y="1009"/>
                    <a:pt x="505" y="1009"/>
                  </a:cubicBezTo>
                  <a:cubicBezTo>
                    <a:pt x="240" y="1009"/>
                    <a:pt x="1" y="770"/>
                    <a:pt x="1" y="505"/>
                  </a:cubicBezTo>
                  <a:cubicBezTo>
                    <a:pt x="1" y="213"/>
                    <a:pt x="240" y="1"/>
                    <a:pt x="505" y="1"/>
                  </a:cubicBezTo>
                  <a:cubicBezTo>
                    <a:pt x="797" y="1"/>
                    <a:pt x="1009" y="213"/>
                    <a:pt x="1009" y="505"/>
                  </a:cubicBezTo>
                  <a:close/>
                </a:path>
              </a:pathLst>
            </a:custGeom>
            <a:noFill/>
            <a:ln cap="flat" cmpd="sng" w="2650">
              <a:solidFill>
                <a:srgbClr val="000000"/>
              </a:solidFill>
              <a:prstDash val="solid"/>
              <a:miter lim="2652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g1689174e0bc_0_230"/>
            <p:cNvSpPr/>
            <p:nvPr/>
          </p:nvSpPr>
          <p:spPr>
            <a:xfrm>
              <a:off x="4445180" y="1183552"/>
              <a:ext cx="212694" cy="43639"/>
            </a:xfrm>
            <a:custGeom>
              <a:rect b="b" l="l" r="r" t="t"/>
              <a:pathLst>
                <a:path extrusionOk="0" h="452" w="2203">
                  <a:moveTo>
                    <a:pt x="239" y="1"/>
                  </a:moveTo>
                  <a:cubicBezTo>
                    <a:pt x="107" y="1"/>
                    <a:pt x="0" y="107"/>
                    <a:pt x="0" y="213"/>
                  </a:cubicBezTo>
                  <a:cubicBezTo>
                    <a:pt x="0" y="345"/>
                    <a:pt x="107" y="452"/>
                    <a:pt x="239" y="452"/>
                  </a:cubicBezTo>
                  <a:lnTo>
                    <a:pt x="1990" y="452"/>
                  </a:lnTo>
                  <a:cubicBezTo>
                    <a:pt x="2123" y="452"/>
                    <a:pt x="2202" y="345"/>
                    <a:pt x="2202" y="213"/>
                  </a:cubicBezTo>
                  <a:cubicBezTo>
                    <a:pt x="2202" y="107"/>
                    <a:pt x="2123" y="1"/>
                    <a:pt x="1990" y="1"/>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1689174e0bc_0_230"/>
            <p:cNvSpPr/>
            <p:nvPr/>
          </p:nvSpPr>
          <p:spPr>
            <a:xfrm>
              <a:off x="4691082" y="1183552"/>
              <a:ext cx="43639" cy="43639"/>
            </a:xfrm>
            <a:custGeom>
              <a:rect b="b" l="l" r="r" t="t"/>
              <a:pathLst>
                <a:path extrusionOk="0" h="452" w="452">
                  <a:moveTo>
                    <a:pt x="213" y="1"/>
                  </a:moveTo>
                  <a:cubicBezTo>
                    <a:pt x="80" y="1"/>
                    <a:pt x="0" y="107"/>
                    <a:pt x="0" y="213"/>
                  </a:cubicBezTo>
                  <a:cubicBezTo>
                    <a:pt x="0" y="345"/>
                    <a:pt x="80" y="452"/>
                    <a:pt x="213" y="452"/>
                  </a:cubicBezTo>
                  <a:cubicBezTo>
                    <a:pt x="345" y="452"/>
                    <a:pt x="451" y="345"/>
                    <a:pt x="451" y="213"/>
                  </a:cubicBezTo>
                  <a:cubicBezTo>
                    <a:pt x="451" y="107"/>
                    <a:pt x="345" y="1"/>
                    <a:pt x="213" y="1"/>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689174e0bc_0_230"/>
            <p:cNvSpPr/>
            <p:nvPr/>
          </p:nvSpPr>
          <p:spPr>
            <a:xfrm>
              <a:off x="4883209" y="1267452"/>
              <a:ext cx="945200" cy="902333"/>
            </a:xfrm>
            <a:custGeom>
              <a:rect b="b" l="l" r="r" t="t"/>
              <a:pathLst>
                <a:path extrusionOk="0" h="9346" w="9790">
                  <a:moveTo>
                    <a:pt x="7216" y="0"/>
                  </a:moveTo>
                  <a:cubicBezTo>
                    <a:pt x="6613" y="0"/>
                    <a:pt x="6009" y="233"/>
                    <a:pt x="5545" y="697"/>
                  </a:cubicBezTo>
                  <a:lnTo>
                    <a:pt x="929" y="5340"/>
                  </a:lnTo>
                  <a:cubicBezTo>
                    <a:pt x="0" y="6242"/>
                    <a:pt x="0" y="7754"/>
                    <a:pt x="929" y="8656"/>
                  </a:cubicBezTo>
                  <a:cubicBezTo>
                    <a:pt x="1380" y="9133"/>
                    <a:pt x="1990" y="9345"/>
                    <a:pt x="2573" y="9345"/>
                  </a:cubicBezTo>
                  <a:cubicBezTo>
                    <a:pt x="3184" y="9345"/>
                    <a:pt x="3794" y="9133"/>
                    <a:pt x="4245" y="8656"/>
                  </a:cubicBezTo>
                  <a:lnTo>
                    <a:pt x="8887" y="4040"/>
                  </a:lnTo>
                  <a:cubicBezTo>
                    <a:pt x="9789" y="3111"/>
                    <a:pt x="9789" y="1625"/>
                    <a:pt x="8887" y="697"/>
                  </a:cubicBezTo>
                  <a:cubicBezTo>
                    <a:pt x="8423" y="233"/>
                    <a:pt x="7820" y="0"/>
                    <a:pt x="7216" y="0"/>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g1689174e0bc_0_230"/>
            <p:cNvSpPr/>
            <p:nvPr/>
          </p:nvSpPr>
          <p:spPr>
            <a:xfrm>
              <a:off x="4883209" y="1267452"/>
              <a:ext cx="945200" cy="902333"/>
            </a:xfrm>
            <a:custGeom>
              <a:rect b="b" l="l" r="r" t="t"/>
              <a:pathLst>
                <a:path extrusionOk="0" h="9346" w="9790">
                  <a:moveTo>
                    <a:pt x="7216" y="0"/>
                  </a:moveTo>
                  <a:cubicBezTo>
                    <a:pt x="6613" y="0"/>
                    <a:pt x="6009" y="233"/>
                    <a:pt x="5545" y="697"/>
                  </a:cubicBezTo>
                  <a:lnTo>
                    <a:pt x="929" y="5340"/>
                  </a:lnTo>
                  <a:cubicBezTo>
                    <a:pt x="0" y="6242"/>
                    <a:pt x="0" y="7754"/>
                    <a:pt x="929" y="8656"/>
                  </a:cubicBezTo>
                  <a:cubicBezTo>
                    <a:pt x="1380" y="9133"/>
                    <a:pt x="1990" y="9345"/>
                    <a:pt x="2573" y="9345"/>
                  </a:cubicBezTo>
                  <a:cubicBezTo>
                    <a:pt x="3184" y="9345"/>
                    <a:pt x="3794" y="9133"/>
                    <a:pt x="4245" y="8656"/>
                  </a:cubicBezTo>
                  <a:lnTo>
                    <a:pt x="8887" y="4040"/>
                  </a:lnTo>
                  <a:cubicBezTo>
                    <a:pt x="9789" y="3111"/>
                    <a:pt x="9789" y="1625"/>
                    <a:pt x="8887" y="697"/>
                  </a:cubicBezTo>
                  <a:cubicBezTo>
                    <a:pt x="8423" y="233"/>
                    <a:pt x="7820" y="0"/>
                    <a:pt x="7216" y="0"/>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g1689174e0bc_0_230"/>
            <p:cNvSpPr/>
            <p:nvPr/>
          </p:nvSpPr>
          <p:spPr>
            <a:xfrm>
              <a:off x="4947219" y="1309063"/>
              <a:ext cx="881189" cy="860721"/>
            </a:xfrm>
            <a:custGeom>
              <a:rect b="b" l="l" r="r" t="t"/>
              <a:pathLst>
                <a:path extrusionOk="0" h="8915" w="9127">
                  <a:moveTo>
                    <a:pt x="7906" y="1"/>
                  </a:moveTo>
                  <a:lnTo>
                    <a:pt x="7906" y="1"/>
                  </a:lnTo>
                  <a:cubicBezTo>
                    <a:pt x="8543" y="929"/>
                    <a:pt x="8463" y="2203"/>
                    <a:pt x="7641" y="3025"/>
                  </a:cubicBezTo>
                  <a:lnTo>
                    <a:pt x="2998" y="7668"/>
                  </a:lnTo>
                  <a:cubicBezTo>
                    <a:pt x="2547" y="8119"/>
                    <a:pt x="1937" y="8357"/>
                    <a:pt x="1353" y="8357"/>
                  </a:cubicBezTo>
                  <a:cubicBezTo>
                    <a:pt x="876" y="8357"/>
                    <a:pt x="398" y="8198"/>
                    <a:pt x="0" y="7906"/>
                  </a:cubicBezTo>
                  <a:lnTo>
                    <a:pt x="0" y="7906"/>
                  </a:lnTo>
                  <a:cubicBezTo>
                    <a:pt x="80" y="8039"/>
                    <a:pt x="159" y="8145"/>
                    <a:pt x="266" y="8225"/>
                  </a:cubicBezTo>
                  <a:cubicBezTo>
                    <a:pt x="717" y="8702"/>
                    <a:pt x="1327" y="8914"/>
                    <a:pt x="1910" y="8914"/>
                  </a:cubicBezTo>
                  <a:cubicBezTo>
                    <a:pt x="2521" y="8914"/>
                    <a:pt x="3131" y="8702"/>
                    <a:pt x="3582" y="8225"/>
                  </a:cubicBezTo>
                  <a:lnTo>
                    <a:pt x="8224" y="3609"/>
                  </a:lnTo>
                  <a:cubicBezTo>
                    <a:pt x="9126" y="2680"/>
                    <a:pt x="9126" y="1194"/>
                    <a:pt x="8224" y="266"/>
                  </a:cubicBezTo>
                  <a:cubicBezTo>
                    <a:pt x="8118" y="160"/>
                    <a:pt x="8012" y="80"/>
                    <a:pt x="7906"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g1689174e0bc_0_230"/>
            <p:cNvSpPr/>
            <p:nvPr/>
          </p:nvSpPr>
          <p:spPr>
            <a:xfrm>
              <a:off x="4954846" y="1838622"/>
              <a:ext cx="945297" cy="902333"/>
            </a:xfrm>
            <a:custGeom>
              <a:rect b="b" l="l" r="r" t="t"/>
              <a:pathLst>
                <a:path extrusionOk="0" h="9346" w="9791">
                  <a:moveTo>
                    <a:pt x="7214" y="1"/>
                  </a:moveTo>
                  <a:cubicBezTo>
                    <a:pt x="6613" y="1"/>
                    <a:pt x="6010" y="233"/>
                    <a:pt x="5546" y="697"/>
                  </a:cubicBezTo>
                  <a:lnTo>
                    <a:pt x="903" y="5340"/>
                  </a:lnTo>
                  <a:cubicBezTo>
                    <a:pt x="1" y="6242"/>
                    <a:pt x="1" y="7727"/>
                    <a:pt x="903" y="8656"/>
                  </a:cubicBezTo>
                  <a:cubicBezTo>
                    <a:pt x="1380" y="9107"/>
                    <a:pt x="1964" y="9346"/>
                    <a:pt x="2574" y="9346"/>
                  </a:cubicBezTo>
                  <a:cubicBezTo>
                    <a:pt x="3184" y="9346"/>
                    <a:pt x="3768" y="9107"/>
                    <a:pt x="4246" y="8656"/>
                  </a:cubicBezTo>
                  <a:lnTo>
                    <a:pt x="8862" y="4013"/>
                  </a:lnTo>
                  <a:cubicBezTo>
                    <a:pt x="9790" y="3111"/>
                    <a:pt x="9790" y="1625"/>
                    <a:pt x="8862" y="697"/>
                  </a:cubicBezTo>
                  <a:cubicBezTo>
                    <a:pt x="8411" y="233"/>
                    <a:pt x="7814" y="1"/>
                    <a:pt x="7214"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g1689174e0bc_0_230"/>
            <p:cNvSpPr/>
            <p:nvPr/>
          </p:nvSpPr>
          <p:spPr>
            <a:xfrm>
              <a:off x="5016346" y="1880234"/>
              <a:ext cx="883796" cy="860721"/>
            </a:xfrm>
            <a:custGeom>
              <a:rect b="b" l="l" r="r" t="t"/>
              <a:pathLst>
                <a:path extrusionOk="0" h="8915" w="9154">
                  <a:moveTo>
                    <a:pt x="7933" y="1"/>
                  </a:moveTo>
                  <a:lnTo>
                    <a:pt x="7933" y="1"/>
                  </a:lnTo>
                  <a:cubicBezTo>
                    <a:pt x="8570" y="929"/>
                    <a:pt x="8490" y="2203"/>
                    <a:pt x="7668" y="3025"/>
                  </a:cubicBezTo>
                  <a:lnTo>
                    <a:pt x="3025" y="7641"/>
                  </a:lnTo>
                  <a:cubicBezTo>
                    <a:pt x="2574" y="8119"/>
                    <a:pt x="1964" y="8331"/>
                    <a:pt x="1354" y="8331"/>
                  </a:cubicBezTo>
                  <a:cubicBezTo>
                    <a:pt x="876" y="8331"/>
                    <a:pt x="425" y="8198"/>
                    <a:pt x="1" y="7906"/>
                  </a:cubicBezTo>
                  <a:lnTo>
                    <a:pt x="1" y="7906"/>
                  </a:lnTo>
                  <a:cubicBezTo>
                    <a:pt x="80" y="8013"/>
                    <a:pt x="160" y="8119"/>
                    <a:pt x="266" y="8225"/>
                  </a:cubicBezTo>
                  <a:cubicBezTo>
                    <a:pt x="743" y="8676"/>
                    <a:pt x="1327" y="8915"/>
                    <a:pt x="1937" y="8915"/>
                  </a:cubicBezTo>
                  <a:cubicBezTo>
                    <a:pt x="2547" y="8915"/>
                    <a:pt x="3131" y="8676"/>
                    <a:pt x="3609" y="8225"/>
                  </a:cubicBezTo>
                  <a:lnTo>
                    <a:pt x="8225" y="3582"/>
                  </a:lnTo>
                  <a:cubicBezTo>
                    <a:pt x="9153" y="2680"/>
                    <a:pt x="9153" y="1194"/>
                    <a:pt x="8225" y="266"/>
                  </a:cubicBezTo>
                  <a:cubicBezTo>
                    <a:pt x="8145" y="160"/>
                    <a:pt x="8039" y="80"/>
                    <a:pt x="7933"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g1689174e0bc_0_230"/>
            <p:cNvSpPr/>
            <p:nvPr/>
          </p:nvSpPr>
          <p:spPr>
            <a:xfrm>
              <a:off x="5026580" y="2496879"/>
              <a:ext cx="858211" cy="812737"/>
            </a:xfrm>
            <a:custGeom>
              <a:rect b="b" l="l" r="r" t="t"/>
              <a:pathLst>
                <a:path extrusionOk="0" h="8418" w="8889">
                  <a:moveTo>
                    <a:pt x="6292" y="1"/>
                  </a:moveTo>
                  <a:cubicBezTo>
                    <a:pt x="5691" y="1"/>
                    <a:pt x="5094" y="233"/>
                    <a:pt x="4643" y="697"/>
                  </a:cubicBezTo>
                  <a:lnTo>
                    <a:pt x="929" y="4385"/>
                  </a:lnTo>
                  <a:cubicBezTo>
                    <a:pt x="1" y="5313"/>
                    <a:pt x="1" y="6799"/>
                    <a:pt x="929" y="7727"/>
                  </a:cubicBezTo>
                  <a:cubicBezTo>
                    <a:pt x="1380" y="8178"/>
                    <a:pt x="1990" y="8417"/>
                    <a:pt x="2601" y="8417"/>
                  </a:cubicBezTo>
                  <a:cubicBezTo>
                    <a:pt x="3184" y="8417"/>
                    <a:pt x="3794" y="8178"/>
                    <a:pt x="4245" y="7727"/>
                  </a:cubicBezTo>
                  <a:lnTo>
                    <a:pt x="7960" y="4013"/>
                  </a:lnTo>
                  <a:cubicBezTo>
                    <a:pt x="8888" y="3085"/>
                    <a:pt x="8888" y="1599"/>
                    <a:pt x="7960" y="697"/>
                  </a:cubicBezTo>
                  <a:cubicBezTo>
                    <a:pt x="7495" y="233"/>
                    <a:pt x="6892" y="1"/>
                    <a:pt x="6292" y="1"/>
                  </a:cubicBezTo>
                  <a:close/>
                </a:path>
              </a:pathLst>
            </a:custGeom>
            <a:solidFill>
              <a:srgbClr val="EEC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1689174e0bc_0_230"/>
            <p:cNvSpPr/>
            <p:nvPr/>
          </p:nvSpPr>
          <p:spPr>
            <a:xfrm>
              <a:off x="5090589" y="2538490"/>
              <a:ext cx="794200" cy="771125"/>
            </a:xfrm>
            <a:custGeom>
              <a:rect b="b" l="l" r="r" t="t"/>
              <a:pathLst>
                <a:path extrusionOk="0" h="7987" w="8226">
                  <a:moveTo>
                    <a:pt x="6978" y="1"/>
                  </a:moveTo>
                  <a:lnTo>
                    <a:pt x="6978" y="1"/>
                  </a:lnTo>
                  <a:cubicBezTo>
                    <a:pt x="7641" y="903"/>
                    <a:pt x="7535" y="2176"/>
                    <a:pt x="6713" y="2999"/>
                  </a:cubicBezTo>
                  <a:lnTo>
                    <a:pt x="3025" y="6713"/>
                  </a:lnTo>
                  <a:cubicBezTo>
                    <a:pt x="2548" y="7164"/>
                    <a:pt x="1964" y="7402"/>
                    <a:pt x="1354" y="7402"/>
                  </a:cubicBezTo>
                  <a:cubicBezTo>
                    <a:pt x="876" y="7402"/>
                    <a:pt x="399" y="7270"/>
                    <a:pt x="1" y="6978"/>
                  </a:cubicBezTo>
                  <a:lnTo>
                    <a:pt x="1" y="6978"/>
                  </a:lnTo>
                  <a:cubicBezTo>
                    <a:pt x="81" y="7084"/>
                    <a:pt x="160" y="7190"/>
                    <a:pt x="266" y="7296"/>
                  </a:cubicBezTo>
                  <a:cubicBezTo>
                    <a:pt x="717" y="7747"/>
                    <a:pt x="1327" y="7986"/>
                    <a:pt x="1938" y="7986"/>
                  </a:cubicBezTo>
                  <a:cubicBezTo>
                    <a:pt x="2521" y="7986"/>
                    <a:pt x="3131" y="7747"/>
                    <a:pt x="3582" y="7296"/>
                  </a:cubicBezTo>
                  <a:lnTo>
                    <a:pt x="7297" y="3582"/>
                  </a:lnTo>
                  <a:cubicBezTo>
                    <a:pt x="8225" y="2654"/>
                    <a:pt x="8225" y="1168"/>
                    <a:pt x="7297" y="266"/>
                  </a:cubicBezTo>
                  <a:cubicBezTo>
                    <a:pt x="7190" y="160"/>
                    <a:pt x="7084" y="80"/>
                    <a:pt x="6978" y="1"/>
                  </a:cubicBezTo>
                  <a:close/>
                </a:path>
              </a:pathLst>
            </a:custGeom>
            <a:solidFill>
              <a:srgbClr val="E7A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1689174e0bc_0_230"/>
            <p:cNvSpPr/>
            <p:nvPr/>
          </p:nvSpPr>
          <p:spPr>
            <a:xfrm>
              <a:off x="3874014" y="4003588"/>
              <a:ext cx="1380629" cy="532846"/>
            </a:xfrm>
            <a:custGeom>
              <a:rect b="b" l="l" r="r" t="t"/>
              <a:pathLst>
                <a:path extrusionOk="0" h="5519" w="14300">
                  <a:moveTo>
                    <a:pt x="0" y="1"/>
                  </a:moveTo>
                  <a:lnTo>
                    <a:pt x="0" y="5519"/>
                  </a:lnTo>
                  <a:lnTo>
                    <a:pt x="14300" y="5519"/>
                  </a:lnTo>
                  <a:lnTo>
                    <a:pt x="14300" y="1"/>
                  </a:lnTo>
                  <a:close/>
                </a:path>
              </a:pathLst>
            </a:custGeom>
            <a:solidFill>
              <a:srgbClr val="CDC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g1689174e0bc_0_230"/>
            <p:cNvSpPr/>
            <p:nvPr/>
          </p:nvSpPr>
          <p:spPr>
            <a:xfrm>
              <a:off x="4642423" y="4003588"/>
              <a:ext cx="612208" cy="532846"/>
            </a:xfrm>
            <a:custGeom>
              <a:rect b="b" l="l" r="r" t="t"/>
              <a:pathLst>
                <a:path extrusionOk="0" h="5519" w="6341">
                  <a:moveTo>
                    <a:pt x="0" y="1"/>
                  </a:moveTo>
                  <a:lnTo>
                    <a:pt x="0" y="5519"/>
                  </a:lnTo>
                  <a:lnTo>
                    <a:pt x="6341" y="5519"/>
                  </a:lnTo>
                  <a:lnTo>
                    <a:pt x="6341" y="1"/>
                  </a:lnTo>
                  <a:close/>
                </a:path>
              </a:pathLst>
            </a:custGeom>
            <a:solidFill>
              <a:srgbClr val="B7B3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1689174e0bc_0_230"/>
            <p:cNvSpPr/>
            <p:nvPr/>
          </p:nvSpPr>
          <p:spPr>
            <a:xfrm>
              <a:off x="3874014" y="4415939"/>
              <a:ext cx="1380629" cy="120491"/>
            </a:xfrm>
            <a:custGeom>
              <a:rect b="b" l="l" r="r" t="t"/>
              <a:pathLst>
                <a:path extrusionOk="0" h="1248" w="14300">
                  <a:moveTo>
                    <a:pt x="0" y="1"/>
                  </a:moveTo>
                  <a:lnTo>
                    <a:pt x="0" y="1248"/>
                  </a:lnTo>
                  <a:lnTo>
                    <a:pt x="14300" y="1248"/>
                  </a:lnTo>
                  <a:lnTo>
                    <a:pt x="14300" y="1"/>
                  </a:ln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1689174e0bc_0_230"/>
            <p:cNvSpPr/>
            <p:nvPr/>
          </p:nvSpPr>
          <p:spPr>
            <a:xfrm>
              <a:off x="3802281" y="4472323"/>
              <a:ext cx="1524099" cy="671198"/>
            </a:xfrm>
            <a:custGeom>
              <a:rect b="b" l="l" r="r" t="t"/>
              <a:pathLst>
                <a:path extrusionOk="0" h="6952" w="15786">
                  <a:moveTo>
                    <a:pt x="1" y="0"/>
                  </a:moveTo>
                  <a:lnTo>
                    <a:pt x="1" y="6951"/>
                  </a:lnTo>
                  <a:lnTo>
                    <a:pt x="15786" y="6951"/>
                  </a:lnTo>
                  <a:lnTo>
                    <a:pt x="15786"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1689174e0bc_0_230"/>
            <p:cNvSpPr/>
            <p:nvPr/>
          </p:nvSpPr>
          <p:spPr>
            <a:xfrm>
              <a:off x="4657774" y="4472323"/>
              <a:ext cx="668591" cy="671198"/>
            </a:xfrm>
            <a:custGeom>
              <a:rect b="b" l="l" r="r" t="t"/>
              <a:pathLst>
                <a:path extrusionOk="0" h="6952" w="6925">
                  <a:moveTo>
                    <a:pt x="0" y="0"/>
                  </a:moveTo>
                  <a:lnTo>
                    <a:pt x="0" y="6951"/>
                  </a:lnTo>
                  <a:lnTo>
                    <a:pt x="6925" y="6951"/>
                  </a:lnTo>
                  <a:lnTo>
                    <a:pt x="6925" y="0"/>
                  </a:lnTo>
                  <a:close/>
                </a:path>
              </a:pathLst>
            </a:custGeom>
            <a:solidFill>
              <a:srgbClr val="3B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1689174e0bc_0_230"/>
            <p:cNvSpPr/>
            <p:nvPr/>
          </p:nvSpPr>
          <p:spPr>
            <a:xfrm>
              <a:off x="4019992" y="4108631"/>
              <a:ext cx="212694" cy="215204"/>
            </a:xfrm>
            <a:custGeom>
              <a:rect b="b" l="l" r="r" t="t"/>
              <a:pathLst>
                <a:path extrusionOk="0" h="2229" w="2203">
                  <a:moveTo>
                    <a:pt x="1115" y="0"/>
                  </a:moveTo>
                  <a:cubicBezTo>
                    <a:pt x="505" y="0"/>
                    <a:pt x="1" y="504"/>
                    <a:pt x="1" y="1114"/>
                  </a:cubicBezTo>
                  <a:cubicBezTo>
                    <a:pt x="1" y="1725"/>
                    <a:pt x="505" y="2229"/>
                    <a:pt x="1115" y="2229"/>
                  </a:cubicBezTo>
                  <a:cubicBezTo>
                    <a:pt x="1725" y="2229"/>
                    <a:pt x="2203" y="1725"/>
                    <a:pt x="2203" y="1114"/>
                  </a:cubicBezTo>
                  <a:cubicBezTo>
                    <a:pt x="2203" y="504"/>
                    <a:pt x="1725" y="0"/>
                    <a:pt x="1115"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1689174e0bc_0_230"/>
            <p:cNvSpPr/>
            <p:nvPr/>
          </p:nvSpPr>
          <p:spPr>
            <a:xfrm>
              <a:off x="4009758" y="4103514"/>
              <a:ext cx="233162" cy="227369"/>
            </a:xfrm>
            <a:custGeom>
              <a:rect b="b" l="l" r="r" t="t"/>
              <a:pathLst>
                <a:path extrusionOk="0" h="2355" w="2415">
                  <a:moveTo>
                    <a:pt x="2110" y="0"/>
                  </a:moveTo>
                  <a:cubicBezTo>
                    <a:pt x="2037" y="0"/>
                    <a:pt x="1964" y="27"/>
                    <a:pt x="1911" y="80"/>
                  </a:cubicBezTo>
                  <a:lnTo>
                    <a:pt x="107" y="1857"/>
                  </a:lnTo>
                  <a:cubicBezTo>
                    <a:pt x="0" y="1963"/>
                    <a:pt x="0" y="2149"/>
                    <a:pt x="107" y="2255"/>
                  </a:cubicBezTo>
                  <a:cubicBezTo>
                    <a:pt x="173" y="2322"/>
                    <a:pt x="246" y="2355"/>
                    <a:pt x="319" y="2355"/>
                  </a:cubicBezTo>
                  <a:cubicBezTo>
                    <a:pt x="392" y="2355"/>
                    <a:pt x="465" y="2322"/>
                    <a:pt x="531" y="2255"/>
                  </a:cubicBezTo>
                  <a:lnTo>
                    <a:pt x="2309" y="478"/>
                  </a:lnTo>
                  <a:cubicBezTo>
                    <a:pt x="2415" y="372"/>
                    <a:pt x="2415" y="186"/>
                    <a:pt x="2309" y="80"/>
                  </a:cubicBezTo>
                  <a:cubicBezTo>
                    <a:pt x="2255" y="27"/>
                    <a:pt x="2183" y="0"/>
                    <a:pt x="2110" y="0"/>
                  </a:cubicBezTo>
                  <a:close/>
                </a:path>
              </a:pathLst>
            </a:custGeom>
            <a:solidFill>
              <a:srgbClr val="9591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1689174e0bc_0_230"/>
            <p:cNvSpPr/>
            <p:nvPr/>
          </p:nvSpPr>
          <p:spPr>
            <a:xfrm>
              <a:off x="4045576" y="4136823"/>
              <a:ext cx="161524" cy="161427"/>
            </a:xfrm>
            <a:custGeom>
              <a:rect b="b" l="l" r="r" t="t"/>
              <a:pathLst>
                <a:path extrusionOk="0" h="1672" w="1673">
                  <a:moveTo>
                    <a:pt x="850" y="0"/>
                  </a:moveTo>
                  <a:cubicBezTo>
                    <a:pt x="372" y="0"/>
                    <a:pt x="1" y="371"/>
                    <a:pt x="1" y="822"/>
                  </a:cubicBezTo>
                  <a:cubicBezTo>
                    <a:pt x="1" y="1273"/>
                    <a:pt x="372" y="1671"/>
                    <a:pt x="850" y="1671"/>
                  </a:cubicBezTo>
                  <a:cubicBezTo>
                    <a:pt x="1301" y="1671"/>
                    <a:pt x="1672" y="1273"/>
                    <a:pt x="1672" y="822"/>
                  </a:cubicBezTo>
                  <a:cubicBezTo>
                    <a:pt x="1672" y="371"/>
                    <a:pt x="1301" y="0"/>
                    <a:pt x="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1689174e0bc_0_230"/>
            <p:cNvSpPr/>
            <p:nvPr/>
          </p:nvSpPr>
          <p:spPr>
            <a:xfrm>
              <a:off x="3899599" y="1265521"/>
              <a:ext cx="1326852" cy="2269446"/>
            </a:xfrm>
            <a:custGeom>
              <a:rect b="b" l="l" r="r" t="t"/>
              <a:pathLst>
                <a:path extrusionOk="0" h="23506" w="13743">
                  <a:moveTo>
                    <a:pt x="1" y="1"/>
                  </a:moveTo>
                  <a:lnTo>
                    <a:pt x="1" y="23506"/>
                  </a:lnTo>
                  <a:lnTo>
                    <a:pt x="1374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1" name="Google Shape;1261;g1689174e0bc_0_230"/>
          <p:cNvPicPr preferRelativeResize="0"/>
          <p:nvPr/>
        </p:nvPicPr>
        <p:blipFill>
          <a:blip r:embed="rId3">
            <a:alphaModFix/>
          </a:blip>
          <a:stretch>
            <a:fillRect/>
          </a:stretch>
        </p:blipFill>
        <p:spPr>
          <a:xfrm>
            <a:off x="5308942" y="2783575"/>
            <a:ext cx="908625" cy="1290851"/>
          </a:xfrm>
          <a:prstGeom prst="rect">
            <a:avLst/>
          </a:prstGeom>
          <a:noFill/>
          <a:ln>
            <a:noFill/>
          </a:ln>
        </p:spPr>
      </p:pic>
      <p:grpSp>
        <p:nvGrpSpPr>
          <p:cNvPr id="1262" name="Google Shape;1262;g1689174e0bc_0_230"/>
          <p:cNvGrpSpPr/>
          <p:nvPr/>
        </p:nvGrpSpPr>
        <p:grpSpPr>
          <a:xfrm>
            <a:off x="3196992" y="4112281"/>
            <a:ext cx="724144" cy="712028"/>
            <a:chOff x="6608877" y="3353074"/>
            <a:chExt cx="357408" cy="357408"/>
          </a:xfrm>
        </p:grpSpPr>
        <p:sp>
          <p:nvSpPr>
            <p:cNvPr id="1263" name="Google Shape;1263;g1689174e0bc_0_230"/>
            <p:cNvSpPr/>
            <p:nvPr/>
          </p:nvSpPr>
          <p:spPr>
            <a:xfrm>
              <a:off x="6608877" y="3353074"/>
              <a:ext cx="357408" cy="357408"/>
            </a:xfrm>
            <a:custGeom>
              <a:rect b="b" l="l" r="r" t="t"/>
              <a:pathLst>
                <a:path extrusionOk="0" h="11169" w="11169">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g1689174e0bc_0_230"/>
            <p:cNvSpPr/>
            <p:nvPr/>
          </p:nvSpPr>
          <p:spPr>
            <a:xfrm>
              <a:off x="6770029" y="3565170"/>
              <a:ext cx="44608" cy="27968"/>
            </a:xfrm>
            <a:custGeom>
              <a:rect b="b" l="l" r="r" t="t"/>
              <a:pathLst>
                <a:path extrusionOk="0" h="874" w="1394">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g1689174e0bc_0_230"/>
            <p:cNvSpPr/>
            <p:nvPr/>
          </p:nvSpPr>
          <p:spPr>
            <a:xfrm>
              <a:off x="6859949" y="3437074"/>
              <a:ext cx="24416" cy="31840"/>
            </a:xfrm>
            <a:custGeom>
              <a:rect b="b" l="l" r="r" t="t"/>
              <a:pathLst>
                <a:path extrusionOk="0" h="995" w="763">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1689174e0bc_0_230"/>
            <p:cNvSpPr/>
            <p:nvPr/>
          </p:nvSpPr>
          <p:spPr>
            <a:xfrm>
              <a:off x="6824525" y="3509426"/>
              <a:ext cx="17920" cy="28448"/>
            </a:xfrm>
            <a:custGeom>
              <a:rect b="b" l="l" r="r" t="t"/>
              <a:pathLst>
                <a:path extrusionOk="0" h="889" w="56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g1689174e0bc_0_230"/>
            <p:cNvSpPr/>
            <p:nvPr/>
          </p:nvSpPr>
          <p:spPr>
            <a:xfrm>
              <a:off x="6790989" y="3541906"/>
              <a:ext cx="42688" cy="34464"/>
            </a:xfrm>
            <a:custGeom>
              <a:rect b="b" l="l" r="r" t="t"/>
              <a:pathLst>
                <a:path extrusionOk="0" h="1077" w="1334">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g1689174e0bc_0_230"/>
            <p:cNvSpPr/>
            <p:nvPr/>
          </p:nvSpPr>
          <p:spPr>
            <a:xfrm>
              <a:off x="6840525" y="3544914"/>
              <a:ext cx="54112" cy="32608"/>
            </a:xfrm>
            <a:custGeom>
              <a:rect b="b" l="l" r="r" t="t"/>
              <a:pathLst>
                <a:path extrusionOk="0" h="1019" w="1691">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1689174e0bc_0_230"/>
            <p:cNvSpPr/>
            <p:nvPr/>
          </p:nvSpPr>
          <p:spPr>
            <a:xfrm>
              <a:off x="6793645" y="3582770"/>
              <a:ext cx="102144" cy="75520"/>
            </a:xfrm>
            <a:custGeom>
              <a:rect b="b" l="l" r="r" t="t"/>
              <a:pathLst>
                <a:path extrusionOk="0" h="2360" w="3192">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g1689174e0bc_0_230"/>
          <p:cNvSpPr txBox="1"/>
          <p:nvPr/>
        </p:nvSpPr>
        <p:spPr>
          <a:xfrm>
            <a:off x="9345315" y="4708440"/>
            <a:ext cx="2136600" cy="415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000">
                <a:solidFill>
                  <a:srgbClr val="FF5500"/>
                </a:solidFill>
                <a:latin typeface="Fira Sans Extra Condensed Medium"/>
                <a:ea typeface="Fira Sans Extra Condensed Medium"/>
                <a:cs typeface="Fira Sans Extra Condensed Medium"/>
                <a:sym typeface="Fira Sans Extra Condensed Medium"/>
              </a:rPr>
              <a:t>Bình luận</a:t>
            </a:r>
            <a:endParaRPr sz="2000">
              <a:solidFill>
                <a:srgbClr val="FF5500"/>
              </a:solidFill>
              <a:latin typeface="Fira Sans Extra Condensed Medium"/>
              <a:ea typeface="Fira Sans Extra Condensed Medium"/>
              <a:cs typeface="Fira Sans Extra Condensed Medium"/>
              <a:sym typeface="Fira Sans Extra Condensed Medium"/>
            </a:endParaRPr>
          </a:p>
        </p:txBody>
      </p:sp>
      <p:grpSp>
        <p:nvGrpSpPr>
          <p:cNvPr id="1271" name="Google Shape;1271;g1689174e0bc_0_230"/>
          <p:cNvGrpSpPr/>
          <p:nvPr/>
        </p:nvGrpSpPr>
        <p:grpSpPr>
          <a:xfrm>
            <a:off x="7846220" y="746621"/>
            <a:ext cx="724145" cy="609620"/>
            <a:chOff x="7364081" y="2348201"/>
            <a:chExt cx="397729" cy="296464"/>
          </a:xfrm>
        </p:grpSpPr>
        <p:sp>
          <p:nvSpPr>
            <p:cNvPr id="1272" name="Google Shape;1272;g1689174e0bc_0_230"/>
            <p:cNvSpPr/>
            <p:nvPr/>
          </p:nvSpPr>
          <p:spPr>
            <a:xfrm>
              <a:off x="7364081" y="2547416"/>
              <a:ext cx="37481" cy="35908"/>
            </a:xfrm>
            <a:custGeom>
              <a:rect b="b" l="l" r="r" t="t"/>
              <a:pathLst>
                <a:path extrusionOk="0" h="1073" w="1120">
                  <a:moveTo>
                    <a:pt x="191" y="1"/>
                  </a:moveTo>
                  <a:cubicBezTo>
                    <a:pt x="96" y="1"/>
                    <a:pt x="1" y="72"/>
                    <a:pt x="1" y="167"/>
                  </a:cubicBezTo>
                  <a:lnTo>
                    <a:pt x="1" y="525"/>
                  </a:lnTo>
                  <a:cubicBezTo>
                    <a:pt x="1" y="834"/>
                    <a:pt x="239" y="1072"/>
                    <a:pt x="548" y="1072"/>
                  </a:cubicBezTo>
                  <a:lnTo>
                    <a:pt x="906" y="1072"/>
                  </a:lnTo>
                  <a:cubicBezTo>
                    <a:pt x="1001" y="1072"/>
                    <a:pt x="1072" y="977"/>
                    <a:pt x="1072" y="882"/>
                  </a:cubicBezTo>
                  <a:cubicBezTo>
                    <a:pt x="1120" y="834"/>
                    <a:pt x="1025" y="739"/>
                    <a:pt x="929" y="739"/>
                  </a:cubicBezTo>
                  <a:lnTo>
                    <a:pt x="572" y="739"/>
                  </a:lnTo>
                  <a:cubicBezTo>
                    <a:pt x="453" y="739"/>
                    <a:pt x="382" y="644"/>
                    <a:pt x="382" y="525"/>
                  </a:cubicBezTo>
                  <a:lnTo>
                    <a:pt x="382" y="167"/>
                  </a:lnTo>
                  <a:cubicBezTo>
                    <a:pt x="382" y="72"/>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g1689174e0bc_0_230"/>
            <p:cNvSpPr/>
            <p:nvPr/>
          </p:nvSpPr>
          <p:spPr>
            <a:xfrm>
              <a:off x="7365687" y="2348201"/>
              <a:ext cx="36678" cy="35874"/>
            </a:xfrm>
            <a:custGeom>
              <a:rect b="b" l="l" r="r" t="t"/>
              <a:pathLst>
                <a:path extrusionOk="0" h="1072" w="1096">
                  <a:moveTo>
                    <a:pt x="524" y="0"/>
                  </a:moveTo>
                  <a:cubicBezTo>
                    <a:pt x="238" y="0"/>
                    <a:pt x="0" y="238"/>
                    <a:pt x="0" y="524"/>
                  </a:cubicBezTo>
                  <a:lnTo>
                    <a:pt x="0" y="881"/>
                  </a:lnTo>
                  <a:cubicBezTo>
                    <a:pt x="0" y="976"/>
                    <a:pt x="96" y="1072"/>
                    <a:pt x="167" y="1072"/>
                  </a:cubicBezTo>
                  <a:cubicBezTo>
                    <a:pt x="262" y="1072"/>
                    <a:pt x="358" y="976"/>
                    <a:pt x="358" y="881"/>
                  </a:cubicBezTo>
                  <a:lnTo>
                    <a:pt x="358" y="524"/>
                  </a:lnTo>
                  <a:cubicBezTo>
                    <a:pt x="358" y="405"/>
                    <a:pt x="453" y="310"/>
                    <a:pt x="572" y="310"/>
                  </a:cubicBezTo>
                  <a:lnTo>
                    <a:pt x="929" y="310"/>
                  </a:lnTo>
                  <a:cubicBezTo>
                    <a:pt x="1000" y="310"/>
                    <a:pt x="1096" y="238"/>
                    <a:pt x="1096" y="143"/>
                  </a:cubicBezTo>
                  <a:cubicBezTo>
                    <a:pt x="1072" y="71"/>
                    <a:pt x="97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g1689174e0bc_0_230"/>
            <p:cNvSpPr/>
            <p:nvPr/>
          </p:nvSpPr>
          <p:spPr>
            <a:xfrm>
              <a:off x="7364884" y="2497219"/>
              <a:ext cx="11980" cy="36678"/>
            </a:xfrm>
            <a:custGeom>
              <a:rect b="b" l="l" r="r" t="t"/>
              <a:pathLst>
                <a:path extrusionOk="0" h="1096" w="358">
                  <a:moveTo>
                    <a:pt x="167" y="0"/>
                  </a:moveTo>
                  <a:cubicBezTo>
                    <a:pt x="72" y="0"/>
                    <a:pt x="0" y="96"/>
                    <a:pt x="0" y="191"/>
                  </a:cubicBezTo>
                  <a:lnTo>
                    <a:pt x="0" y="929"/>
                  </a:lnTo>
                  <a:cubicBezTo>
                    <a:pt x="0" y="1024"/>
                    <a:pt x="72" y="1096"/>
                    <a:pt x="167" y="1096"/>
                  </a:cubicBezTo>
                  <a:cubicBezTo>
                    <a:pt x="262" y="1096"/>
                    <a:pt x="358" y="1024"/>
                    <a:pt x="358" y="929"/>
                  </a:cubicBezTo>
                  <a:lnTo>
                    <a:pt x="358" y="191"/>
                  </a:lnTo>
                  <a:cubicBezTo>
                    <a:pt x="358" y="96"/>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1689174e0bc_0_230"/>
            <p:cNvSpPr/>
            <p:nvPr/>
          </p:nvSpPr>
          <p:spPr>
            <a:xfrm>
              <a:off x="7364884" y="2447792"/>
              <a:ext cx="11980" cy="36711"/>
            </a:xfrm>
            <a:custGeom>
              <a:rect b="b" l="l" r="r" t="t"/>
              <a:pathLst>
                <a:path extrusionOk="0" h="1097" w="358">
                  <a:moveTo>
                    <a:pt x="167" y="1"/>
                  </a:moveTo>
                  <a:cubicBezTo>
                    <a:pt x="72" y="1"/>
                    <a:pt x="0" y="72"/>
                    <a:pt x="0" y="168"/>
                  </a:cubicBezTo>
                  <a:lnTo>
                    <a:pt x="0" y="906"/>
                  </a:lnTo>
                  <a:cubicBezTo>
                    <a:pt x="0" y="1001"/>
                    <a:pt x="72" y="1096"/>
                    <a:pt x="167" y="1096"/>
                  </a:cubicBezTo>
                  <a:cubicBezTo>
                    <a:pt x="262" y="1096"/>
                    <a:pt x="358" y="1001"/>
                    <a:pt x="358" y="906"/>
                  </a:cubicBezTo>
                  <a:lnTo>
                    <a:pt x="358" y="168"/>
                  </a:lnTo>
                  <a:cubicBezTo>
                    <a:pt x="358" y="72"/>
                    <a:pt x="262"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g1689174e0bc_0_230"/>
            <p:cNvSpPr/>
            <p:nvPr/>
          </p:nvSpPr>
          <p:spPr>
            <a:xfrm>
              <a:off x="7364884" y="2397595"/>
              <a:ext cx="11980" cy="36678"/>
            </a:xfrm>
            <a:custGeom>
              <a:rect b="b" l="l" r="r" t="t"/>
              <a:pathLst>
                <a:path extrusionOk="0" h="1096" w="358">
                  <a:moveTo>
                    <a:pt x="167" y="1"/>
                  </a:moveTo>
                  <a:cubicBezTo>
                    <a:pt x="72" y="1"/>
                    <a:pt x="0" y="96"/>
                    <a:pt x="0" y="191"/>
                  </a:cubicBezTo>
                  <a:lnTo>
                    <a:pt x="0" y="929"/>
                  </a:lnTo>
                  <a:cubicBezTo>
                    <a:pt x="0" y="1025"/>
                    <a:pt x="72" y="1096"/>
                    <a:pt x="167" y="1096"/>
                  </a:cubicBezTo>
                  <a:cubicBezTo>
                    <a:pt x="262" y="1096"/>
                    <a:pt x="358" y="1001"/>
                    <a:pt x="358" y="929"/>
                  </a:cubicBezTo>
                  <a:lnTo>
                    <a:pt x="358" y="191"/>
                  </a:lnTo>
                  <a:cubicBezTo>
                    <a:pt x="358" y="96"/>
                    <a:pt x="262"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1689174e0bc_0_230"/>
            <p:cNvSpPr/>
            <p:nvPr/>
          </p:nvSpPr>
          <p:spPr>
            <a:xfrm>
              <a:off x="7638222" y="2497219"/>
              <a:ext cx="12014" cy="36678"/>
            </a:xfrm>
            <a:custGeom>
              <a:rect b="b" l="l" r="r" t="t"/>
              <a:pathLst>
                <a:path extrusionOk="0" h="1096" w="359">
                  <a:moveTo>
                    <a:pt x="191" y="0"/>
                  </a:moveTo>
                  <a:cubicBezTo>
                    <a:pt x="96" y="0"/>
                    <a:pt x="1" y="96"/>
                    <a:pt x="1" y="191"/>
                  </a:cubicBezTo>
                  <a:lnTo>
                    <a:pt x="1" y="929"/>
                  </a:lnTo>
                  <a:cubicBezTo>
                    <a:pt x="1" y="1024"/>
                    <a:pt x="96" y="1096"/>
                    <a:pt x="191" y="1096"/>
                  </a:cubicBezTo>
                  <a:cubicBezTo>
                    <a:pt x="287" y="1096"/>
                    <a:pt x="358" y="1024"/>
                    <a:pt x="358" y="929"/>
                  </a:cubicBezTo>
                  <a:lnTo>
                    <a:pt x="358" y="191"/>
                  </a:lnTo>
                  <a:cubicBezTo>
                    <a:pt x="358" y="96"/>
                    <a:pt x="287"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1689174e0bc_0_230"/>
            <p:cNvSpPr/>
            <p:nvPr/>
          </p:nvSpPr>
          <p:spPr>
            <a:xfrm>
              <a:off x="7638222" y="2447792"/>
              <a:ext cx="12014" cy="36711"/>
            </a:xfrm>
            <a:custGeom>
              <a:rect b="b" l="l" r="r" t="t"/>
              <a:pathLst>
                <a:path extrusionOk="0" h="1097" w="359">
                  <a:moveTo>
                    <a:pt x="191" y="1"/>
                  </a:moveTo>
                  <a:cubicBezTo>
                    <a:pt x="96" y="1"/>
                    <a:pt x="1" y="72"/>
                    <a:pt x="1" y="168"/>
                  </a:cubicBezTo>
                  <a:lnTo>
                    <a:pt x="1" y="906"/>
                  </a:lnTo>
                  <a:cubicBezTo>
                    <a:pt x="1" y="1001"/>
                    <a:pt x="96" y="1096"/>
                    <a:pt x="191" y="1096"/>
                  </a:cubicBezTo>
                  <a:cubicBezTo>
                    <a:pt x="287" y="1096"/>
                    <a:pt x="358" y="1001"/>
                    <a:pt x="358" y="906"/>
                  </a:cubicBezTo>
                  <a:lnTo>
                    <a:pt x="358" y="168"/>
                  </a:lnTo>
                  <a:cubicBezTo>
                    <a:pt x="358" y="72"/>
                    <a:pt x="287"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1689174e0bc_0_230"/>
            <p:cNvSpPr/>
            <p:nvPr/>
          </p:nvSpPr>
          <p:spPr>
            <a:xfrm>
              <a:off x="7638222" y="2397595"/>
              <a:ext cx="12014" cy="36678"/>
            </a:xfrm>
            <a:custGeom>
              <a:rect b="b" l="l" r="r" t="t"/>
              <a:pathLst>
                <a:path extrusionOk="0" h="1096" w="359">
                  <a:moveTo>
                    <a:pt x="191" y="1"/>
                  </a:moveTo>
                  <a:cubicBezTo>
                    <a:pt x="96" y="1"/>
                    <a:pt x="1" y="96"/>
                    <a:pt x="1" y="191"/>
                  </a:cubicBezTo>
                  <a:lnTo>
                    <a:pt x="1" y="929"/>
                  </a:lnTo>
                  <a:cubicBezTo>
                    <a:pt x="1" y="1025"/>
                    <a:pt x="96" y="1096"/>
                    <a:pt x="191" y="1096"/>
                  </a:cubicBezTo>
                  <a:cubicBezTo>
                    <a:pt x="287" y="1096"/>
                    <a:pt x="358" y="1001"/>
                    <a:pt x="358" y="929"/>
                  </a:cubicBezTo>
                  <a:lnTo>
                    <a:pt x="358" y="191"/>
                  </a:lnTo>
                  <a:cubicBezTo>
                    <a:pt x="358" y="96"/>
                    <a:pt x="287"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1689174e0bc_0_230"/>
            <p:cNvSpPr/>
            <p:nvPr/>
          </p:nvSpPr>
          <p:spPr>
            <a:xfrm>
              <a:off x="7613526" y="2348201"/>
              <a:ext cx="36711" cy="36678"/>
            </a:xfrm>
            <a:custGeom>
              <a:rect b="b" l="l" r="r" t="t"/>
              <a:pathLst>
                <a:path extrusionOk="0" h="1096" w="1097">
                  <a:moveTo>
                    <a:pt x="167" y="0"/>
                  </a:moveTo>
                  <a:cubicBezTo>
                    <a:pt x="96" y="0"/>
                    <a:pt x="1" y="71"/>
                    <a:pt x="1" y="167"/>
                  </a:cubicBezTo>
                  <a:cubicBezTo>
                    <a:pt x="1" y="262"/>
                    <a:pt x="96" y="357"/>
                    <a:pt x="167" y="357"/>
                  </a:cubicBezTo>
                  <a:lnTo>
                    <a:pt x="548" y="357"/>
                  </a:lnTo>
                  <a:cubicBezTo>
                    <a:pt x="667" y="357"/>
                    <a:pt x="739" y="429"/>
                    <a:pt x="739" y="548"/>
                  </a:cubicBezTo>
                  <a:lnTo>
                    <a:pt x="739" y="905"/>
                  </a:lnTo>
                  <a:cubicBezTo>
                    <a:pt x="739" y="1000"/>
                    <a:pt x="834" y="1095"/>
                    <a:pt x="929" y="1095"/>
                  </a:cubicBezTo>
                  <a:cubicBezTo>
                    <a:pt x="1025" y="1095"/>
                    <a:pt x="1096" y="1000"/>
                    <a:pt x="1096" y="905"/>
                  </a:cubicBezTo>
                  <a:lnTo>
                    <a:pt x="1096" y="548"/>
                  </a:lnTo>
                  <a:cubicBezTo>
                    <a:pt x="1096" y="238"/>
                    <a:pt x="834" y="0"/>
                    <a:pt x="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g1689174e0bc_0_230"/>
            <p:cNvSpPr/>
            <p:nvPr/>
          </p:nvSpPr>
          <p:spPr>
            <a:xfrm>
              <a:off x="7414278" y="2348201"/>
              <a:ext cx="36711" cy="11980"/>
            </a:xfrm>
            <a:custGeom>
              <a:rect b="b" l="l" r="r" t="t"/>
              <a:pathLst>
                <a:path extrusionOk="0" h="358" w="1097">
                  <a:moveTo>
                    <a:pt x="191" y="0"/>
                  </a:moveTo>
                  <a:cubicBezTo>
                    <a:pt x="96" y="0"/>
                    <a:pt x="1" y="71"/>
                    <a:pt x="1" y="167"/>
                  </a:cubicBezTo>
                  <a:cubicBezTo>
                    <a:pt x="1" y="262"/>
                    <a:pt x="96" y="357"/>
                    <a:pt x="191" y="357"/>
                  </a:cubicBezTo>
                  <a:lnTo>
                    <a:pt x="930" y="357"/>
                  </a:lnTo>
                  <a:cubicBezTo>
                    <a:pt x="1025" y="357"/>
                    <a:pt x="1096" y="262"/>
                    <a:pt x="1096" y="167"/>
                  </a:cubicBezTo>
                  <a:cubicBezTo>
                    <a:pt x="1096" y="71"/>
                    <a:pt x="1025" y="0"/>
                    <a:pt x="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1689174e0bc_0_230"/>
            <p:cNvSpPr/>
            <p:nvPr/>
          </p:nvSpPr>
          <p:spPr>
            <a:xfrm>
              <a:off x="7464508" y="2348201"/>
              <a:ext cx="36678" cy="11980"/>
            </a:xfrm>
            <a:custGeom>
              <a:rect b="b" l="l" r="r" t="t"/>
              <a:pathLst>
                <a:path extrusionOk="0" h="358" w="1096">
                  <a:moveTo>
                    <a:pt x="167" y="0"/>
                  </a:moveTo>
                  <a:cubicBezTo>
                    <a:pt x="72" y="0"/>
                    <a:pt x="0" y="71"/>
                    <a:pt x="0" y="167"/>
                  </a:cubicBezTo>
                  <a:cubicBezTo>
                    <a:pt x="0" y="262"/>
                    <a:pt x="72" y="357"/>
                    <a:pt x="167" y="357"/>
                  </a:cubicBezTo>
                  <a:lnTo>
                    <a:pt x="905" y="357"/>
                  </a:lnTo>
                  <a:cubicBezTo>
                    <a:pt x="1000" y="357"/>
                    <a:pt x="1096" y="262"/>
                    <a:pt x="1096" y="167"/>
                  </a:cubicBezTo>
                  <a:cubicBezTo>
                    <a:pt x="1096" y="71"/>
                    <a:pt x="1000"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1689174e0bc_0_230"/>
            <p:cNvSpPr/>
            <p:nvPr/>
          </p:nvSpPr>
          <p:spPr>
            <a:xfrm>
              <a:off x="7513902" y="2348201"/>
              <a:ext cx="36711" cy="11980"/>
            </a:xfrm>
            <a:custGeom>
              <a:rect b="b" l="l" r="r" t="t"/>
              <a:pathLst>
                <a:path extrusionOk="0" h="358" w="1097">
                  <a:moveTo>
                    <a:pt x="191" y="0"/>
                  </a:moveTo>
                  <a:cubicBezTo>
                    <a:pt x="96" y="0"/>
                    <a:pt x="1" y="71"/>
                    <a:pt x="1" y="167"/>
                  </a:cubicBezTo>
                  <a:cubicBezTo>
                    <a:pt x="1" y="262"/>
                    <a:pt x="96" y="357"/>
                    <a:pt x="191" y="357"/>
                  </a:cubicBezTo>
                  <a:lnTo>
                    <a:pt x="930" y="357"/>
                  </a:lnTo>
                  <a:cubicBezTo>
                    <a:pt x="1025" y="357"/>
                    <a:pt x="1096" y="262"/>
                    <a:pt x="1096" y="167"/>
                  </a:cubicBezTo>
                  <a:cubicBezTo>
                    <a:pt x="1096" y="71"/>
                    <a:pt x="1025" y="0"/>
                    <a:pt x="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1689174e0bc_0_230"/>
            <p:cNvSpPr/>
            <p:nvPr/>
          </p:nvSpPr>
          <p:spPr>
            <a:xfrm>
              <a:off x="7564132" y="2348201"/>
              <a:ext cx="36678" cy="11980"/>
            </a:xfrm>
            <a:custGeom>
              <a:rect b="b" l="l" r="r" t="t"/>
              <a:pathLst>
                <a:path extrusionOk="0" h="358" w="1096">
                  <a:moveTo>
                    <a:pt x="167" y="0"/>
                  </a:moveTo>
                  <a:cubicBezTo>
                    <a:pt x="72" y="0"/>
                    <a:pt x="0" y="71"/>
                    <a:pt x="0" y="167"/>
                  </a:cubicBezTo>
                  <a:cubicBezTo>
                    <a:pt x="0" y="262"/>
                    <a:pt x="72" y="357"/>
                    <a:pt x="167" y="357"/>
                  </a:cubicBezTo>
                  <a:lnTo>
                    <a:pt x="905" y="357"/>
                  </a:lnTo>
                  <a:cubicBezTo>
                    <a:pt x="1000" y="357"/>
                    <a:pt x="1096" y="262"/>
                    <a:pt x="1096" y="167"/>
                  </a:cubicBezTo>
                  <a:cubicBezTo>
                    <a:pt x="1096" y="71"/>
                    <a:pt x="1000"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1689174e0bc_0_230"/>
            <p:cNvSpPr/>
            <p:nvPr/>
          </p:nvSpPr>
          <p:spPr>
            <a:xfrm>
              <a:off x="7414278" y="2572113"/>
              <a:ext cx="36711" cy="12014"/>
            </a:xfrm>
            <a:custGeom>
              <a:rect b="b" l="l" r="r" t="t"/>
              <a:pathLst>
                <a:path extrusionOk="0" h="359" w="1097">
                  <a:moveTo>
                    <a:pt x="191" y="1"/>
                  </a:moveTo>
                  <a:cubicBezTo>
                    <a:pt x="96" y="1"/>
                    <a:pt x="1" y="96"/>
                    <a:pt x="1" y="168"/>
                  </a:cubicBezTo>
                  <a:cubicBezTo>
                    <a:pt x="1" y="263"/>
                    <a:pt x="96" y="358"/>
                    <a:pt x="191" y="358"/>
                  </a:cubicBezTo>
                  <a:lnTo>
                    <a:pt x="930" y="358"/>
                  </a:lnTo>
                  <a:cubicBezTo>
                    <a:pt x="1025" y="358"/>
                    <a:pt x="1096" y="263"/>
                    <a:pt x="1096" y="168"/>
                  </a:cubicBezTo>
                  <a:cubicBezTo>
                    <a:pt x="1096" y="96"/>
                    <a:pt x="1025" y="1"/>
                    <a:pt x="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1689174e0bc_0_230"/>
            <p:cNvSpPr/>
            <p:nvPr/>
          </p:nvSpPr>
          <p:spPr>
            <a:xfrm>
              <a:off x="7464508" y="2572113"/>
              <a:ext cx="36678" cy="12014"/>
            </a:xfrm>
            <a:custGeom>
              <a:rect b="b" l="l" r="r" t="t"/>
              <a:pathLst>
                <a:path extrusionOk="0" h="359" w="1096">
                  <a:moveTo>
                    <a:pt x="167" y="1"/>
                  </a:moveTo>
                  <a:cubicBezTo>
                    <a:pt x="72" y="1"/>
                    <a:pt x="0" y="96"/>
                    <a:pt x="0" y="168"/>
                  </a:cubicBezTo>
                  <a:cubicBezTo>
                    <a:pt x="0" y="263"/>
                    <a:pt x="72" y="358"/>
                    <a:pt x="167" y="358"/>
                  </a:cubicBezTo>
                  <a:lnTo>
                    <a:pt x="905" y="358"/>
                  </a:lnTo>
                  <a:cubicBezTo>
                    <a:pt x="1000" y="358"/>
                    <a:pt x="1096" y="263"/>
                    <a:pt x="1096" y="168"/>
                  </a:cubicBezTo>
                  <a:cubicBezTo>
                    <a:pt x="1096" y="96"/>
                    <a:pt x="1000"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1689174e0bc_0_230"/>
            <p:cNvSpPr/>
            <p:nvPr/>
          </p:nvSpPr>
          <p:spPr>
            <a:xfrm>
              <a:off x="7513902" y="2572113"/>
              <a:ext cx="36711" cy="12014"/>
            </a:xfrm>
            <a:custGeom>
              <a:rect b="b" l="l" r="r" t="t"/>
              <a:pathLst>
                <a:path extrusionOk="0" h="359" w="1097">
                  <a:moveTo>
                    <a:pt x="191" y="1"/>
                  </a:moveTo>
                  <a:cubicBezTo>
                    <a:pt x="96" y="1"/>
                    <a:pt x="1" y="96"/>
                    <a:pt x="1" y="168"/>
                  </a:cubicBezTo>
                  <a:cubicBezTo>
                    <a:pt x="1" y="263"/>
                    <a:pt x="96" y="358"/>
                    <a:pt x="191" y="358"/>
                  </a:cubicBezTo>
                  <a:lnTo>
                    <a:pt x="930" y="358"/>
                  </a:lnTo>
                  <a:cubicBezTo>
                    <a:pt x="1025" y="358"/>
                    <a:pt x="1096" y="263"/>
                    <a:pt x="1096" y="168"/>
                  </a:cubicBezTo>
                  <a:cubicBezTo>
                    <a:pt x="1096" y="96"/>
                    <a:pt x="1025" y="1"/>
                    <a:pt x="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1689174e0bc_0_230"/>
            <p:cNvSpPr/>
            <p:nvPr/>
          </p:nvSpPr>
          <p:spPr>
            <a:xfrm>
              <a:off x="7564132" y="2572113"/>
              <a:ext cx="36678" cy="12014"/>
            </a:xfrm>
            <a:custGeom>
              <a:rect b="b" l="l" r="r" t="t"/>
              <a:pathLst>
                <a:path extrusionOk="0" h="359" w="1096">
                  <a:moveTo>
                    <a:pt x="167" y="1"/>
                  </a:moveTo>
                  <a:cubicBezTo>
                    <a:pt x="72" y="1"/>
                    <a:pt x="0" y="96"/>
                    <a:pt x="0" y="168"/>
                  </a:cubicBezTo>
                  <a:cubicBezTo>
                    <a:pt x="0" y="263"/>
                    <a:pt x="72" y="358"/>
                    <a:pt x="167" y="358"/>
                  </a:cubicBezTo>
                  <a:lnTo>
                    <a:pt x="905" y="358"/>
                  </a:lnTo>
                  <a:cubicBezTo>
                    <a:pt x="1000" y="358"/>
                    <a:pt x="1096" y="263"/>
                    <a:pt x="1096" y="168"/>
                  </a:cubicBezTo>
                  <a:cubicBezTo>
                    <a:pt x="1096" y="96"/>
                    <a:pt x="1000"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g1689174e0bc_0_230"/>
            <p:cNvSpPr/>
            <p:nvPr/>
          </p:nvSpPr>
          <p:spPr>
            <a:xfrm>
              <a:off x="7568114" y="2509166"/>
              <a:ext cx="193695" cy="135500"/>
            </a:xfrm>
            <a:custGeom>
              <a:rect b="b" l="l" r="r" t="t"/>
              <a:pathLst>
                <a:path extrusionOk="0" h="4049" w="5788">
                  <a:moveTo>
                    <a:pt x="5001" y="358"/>
                  </a:moveTo>
                  <a:cubicBezTo>
                    <a:pt x="5263" y="358"/>
                    <a:pt x="5478" y="572"/>
                    <a:pt x="5478" y="834"/>
                  </a:cubicBezTo>
                  <a:cubicBezTo>
                    <a:pt x="5478" y="1096"/>
                    <a:pt x="5263" y="1310"/>
                    <a:pt x="5001" y="1310"/>
                  </a:cubicBezTo>
                  <a:lnTo>
                    <a:pt x="4430" y="1310"/>
                  </a:lnTo>
                  <a:cubicBezTo>
                    <a:pt x="4168" y="1310"/>
                    <a:pt x="3953" y="1096"/>
                    <a:pt x="3953" y="834"/>
                  </a:cubicBezTo>
                  <a:cubicBezTo>
                    <a:pt x="3953" y="572"/>
                    <a:pt x="4168" y="358"/>
                    <a:pt x="4430" y="358"/>
                  </a:cubicBezTo>
                  <a:close/>
                  <a:moveTo>
                    <a:pt x="2644" y="1810"/>
                  </a:moveTo>
                  <a:cubicBezTo>
                    <a:pt x="2763" y="1810"/>
                    <a:pt x="2858" y="1906"/>
                    <a:pt x="2858" y="2025"/>
                  </a:cubicBezTo>
                  <a:cubicBezTo>
                    <a:pt x="2858" y="2144"/>
                    <a:pt x="2763" y="2239"/>
                    <a:pt x="2644" y="2239"/>
                  </a:cubicBezTo>
                  <a:cubicBezTo>
                    <a:pt x="2525" y="2239"/>
                    <a:pt x="2429" y="2144"/>
                    <a:pt x="2429" y="2025"/>
                  </a:cubicBezTo>
                  <a:cubicBezTo>
                    <a:pt x="2429" y="1906"/>
                    <a:pt x="2525" y="1810"/>
                    <a:pt x="2644" y="1810"/>
                  </a:cubicBezTo>
                  <a:close/>
                  <a:moveTo>
                    <a:pt x="4954" y="2763"/>
                  </a:moveTo>
                  <a:cubicBezTo>
                    <a:pt x="5239" y="2763"/>
                    <a:pt x="5430" y="2977"/>
                    <a:pt x="5430" y="3239"/>
                  </a:cubicBezTo>
                  <a:cubicBezTo>
                    <a:pt x="5430" y="3525"/>
                    <a:pt x="5239" y="3716"/>
                    <a:pt x="4954" y="3716"/>
                  </a:cubicBezTo>
                  <a:lnTo>
                    <a:pt x="4406" y="3716"/>
                  </a:lnTo>
                  <a:cubicBezTo>
                    <a:pt x="4120" y="3716"/>
                    <a:pt x="3930" y="3525"/>
                    <a:pt x="3930" y="3239"/>
                  </a:cubicBezTo>
                  <a:cubicBezTo>
                    <a:pt x="3930" y="2977"/>
                    <a:pt x="4120" y="2763"/>
                    <a:pt x="4406" y="2763"/>
                  </a:cubicBezTo>
                  <a:close/>
                  <a:moveTo>
                    <a:pt x="4406" y="1"/>
                  </a:moveTo>
                  <a:cubicBezTo>
                    <a:pt x="3953" y="1"/>
                    <a:pt x="3572" y="358"/>
                    <a:pt x="3572" y="834"/>
                  </a:cubicBezTo>
                  <a:cubicBezTo>
                    <a:pt x="3572" y="953"/>
                    <a:pt x="3596" y="1072"/>
                    <a:pt x="3620" y="1167"/>
                  </a:cubicBezTo>
                  <a:lnTo>
                    <a:pt x="2929" y="1596"/>
                  </a:lnTo>
                  <a:cubicBezTo>
                    <a:pt x="2858" y="1548"/>
                    <a:pt x="2739" y="1501"/>
                    <a:pt x="2620" y="1501"/>
                  </a:cubicBezTo>
                  <a:cubicBezTo>
                    <a:pt x="2501" y="1501"/>
                    <a:pt x="2382" y="1525"/>
                    <a:pt x="2286" y="1596"/>
                  </a:cubicBezTo>
                  <a:lnTo>
                    <a:pt x="286" y="262"/>
                  </a:lnTo>
                  <a:cubicBezTo>
                    <a:pt x="254" y="247"/>
                    <a:pt x="225" y="239"/>
                    <a:pt x="198" y="239"/>
                  </a:cubicBezTo>
                  <a:cubicBezTo>
                    <a:pt x="143" y="239"/>
                    <a:pt x="95" y="270"/>
                    <a:pt x="48" y="334"/>
                  </a:cubicBezTo>
                  <a:cubicBezTo>
                    <a:pt x="0" y="405"/>
                    <a:pt x="24" y="501"/>
                    <a:pt x="119" y="572"/>
                  </a:cubicBezTo>
                  <a:lnTo>
                    <a:pt x="2096" y="1882"/>
                  </a:lnTo>
                  <a:cubicBezTo>
                    <a:pt x="2096" y="1929"/>
                    <a:pt x="2072" y="1953"/>
                    <a:pt x="2072" y="2025"/>
                  </a:cubicBezTo>
                  <a:cubicBezTo>
                    <a:pt x="2072" y="2072"/>
                    <a:pt x="2072" y="2120"/>
                    <a:pt x="2096" y="2168"/>
                  </a:cubicBezTo>
                  <a:lnTo>
                    <a:pt x="119" y="3477"/>
                  </a:lnTo>
                  <a:cubicBezTo>
                    <a:pt x="24" y="3549"/>
                    <a:pt x="24" y="3620"/>
                    <a:pt x="48" y="3716"/>
                  </a:cubicBezTo>
                  <a:cubicBezTo>
                    <a:pt x="72" y="3787"/>
                    <a:pt x="143" y="3811"/>
                    <a:pt x="191" y="3811"/>
                  </a:cubicBezTo>
                  <a:cubicBezTo>
                    <a:pt x="238" y="3811"/>
                    <a:pt x="262" y="3811"/>
                    <a:pt x="286" y="3787"/>
                  </a:cubicBezTo>
                  <a:lnTo>
                    <a:pt x="2286" y="2430"/>
                  </a:lnTo>
                  <a:cubicBezTo>
                    <a:pt x="2382" y="2501"/>
                    <a:pt x="2501" y="2549"/>
                    <a:pt x="2620" y="2549"/>
                  </a:cubicBezTo>
                  <a:cubicBezTo>
                    <a:pt x="2739" y="2549"/>
                    <a:pt x="2858" y="2525"/>
                    <a:pt x="2929" y="2430"/>
                  </a:cubicBezTo>
                  <a:lnTo>
                    <a:pt x="3620" y="2882"/>
                  </a:lnTo>
                  <a:cubicBezTo>
                    <a:pt x="3596" y="2977"/>
                    <a:pt x="3572" y="3096"/>
                    <a:pt x="3572" y="3215"/>
                  </a:cubicBezTo>
                  <a:cubicBezTo>
                    <a:pt x="3572" y="3668"/>
                    <a:pt x="3930" y="4049"/>
                    <a:pt x="4406" y="4049"/>
                  </a:cubicBezTo>
                  <a:lnTo>
                    <a:pt x="4954" y="4049"/>
                  </a:lnTo>
                  <a:cubicBezTo>
                    <a:pt x="5406" y="4049"/>
                    <a:pt x="5787" y="3692"/>
                    <a:pt x="5787" y="3215"/>
                  </a:cubicBezTo>
                  <a:cubicBezTo>
                    <a:pt x="5787" y="2811"/>
                    <a:pt x="5430" y="2430"/>
                    <a:pt x="4954" y="2430"/>
                  </a:cubicBezTo>
                  <a:lnTo>
                    <a:pt x="4406" y="2430"/>
                  </a:lnTo>
                  <a:cubicBezTo>
                    <a:pt x="4192" y="2430"/>
                    <a:pt x="3977" y="2525"/>
                    <a:pt x="3834" y="2644"/>
                  </a:cubicBezTo>
                  <a:lnTo>
                    <a:pt x="3144" y="2191"/>
                  </a:lnTo>
                  <a:cubicBezTo>
                    <a:pt x="3144" y="2144"/>
                    <a:pt x="3167" y="2120"/>
                    <a:pt x="3167" y="2049"/>
                  </a:cubicBezTo>
                  <a:cubicBezTo>
                    <a:pt x="3167" y="2001"/>
                    <a:pt x="3167" y="1953"/>
                    <a:pt x="3144" y="1906"/>
                  </a:cubicBezTo>
                  <a:lnTo>
                    <a:pt x="3834" y="1453"/>
                  </a:lnTo>
                  <a:cubicBezTo>
                    <a:pt x="3977" y="1572"/>
                    <a:pt x="4168" y="1668"/>
                    <a:pt x="4406" y="1668"/>
                  </a:cubicBezTo>
                  <a:lnTo>
                    <a:pt x="4954" y="1668"/>
                  </a:lnTo>
                  <a:cubicBezTo>
                    <a:pt x="5406" y="1668"/>
                    <a:pt x="5787" y="1310"/>
                    <a:pt x="5787" y="834"/>
                  </a:cubicBezTo>
                  <a:cubicBezTo>
                    <a:pt x="5787" y="382"/>
                    <a:pt x="5430" y="1"/>
                    <a:pt x="49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g1689174e0bc_0_230"/>
            <p:cNvSpPr/>
            <p:nvPr/>
          </p:nvSpPr>
          <p:spPr>
            <a:xfrm>
              <a:off x="7454134" y="2413122"/>
              <a:ext cx="106820" cy="104846"/>
            </a:xfrm>
            <a:custGeom>
              <a:rect b="b" l="l" r="r" t="t"/>
              <a:pathLst>
                <a:path extrusionOk="0" h="3133" w="3192">
                  <a:moveTo>
                    <a:pt x="2986" y="1"/>
                  </a:moveTo>
                  <a:cubicBezTo>
                    <a:pt x="2942" y="1"/>
                    <a:pt x="2894" y="13"/>
                    <a:pt x="2858" y="37"/>
                  </a:cubicBezTo>
                  <a:lnTo>
                    <a:pt x="72" y="2847"/>
                  </a:lnTo>
                  <a:cubicBezTo>
                    <a:pt x="1" y="2894"/>
                    <a:pt x="1" y="3013"/>
                    <a:pt x="72" y="3085"/>
                  </a:cubicBezTo>
                  <a:cubicBezTo>
                    <a:pt x="96" y="3109"/>
                    <a:pt x="144" y="3132"/>
                    <a:pt x="191" y="3132"/>
                  </a:cubicBezTo>
                  <a:cubicBezTo>
                    <a:pt x="215" y="3132"/>
                    <a:pt x="263" y="3109"/>
                    <a:pt x="310" y="3085"/>
                  </a:cubicBezTo>
                  <a:lnTo>
                    <a:pt x="3097" y="275"/>
                  </a:lnTo>
                  <a:cubicBezTo>
                    <a:pt x="3192" y="227"/>
                    <a:pt x="3192" y="132"/>
                    <a:pt x="3097" y="37"/>
                  </a:cubicBezTo>
                  <a:cubicBezTo>
                    <a:pt x="3073" y="13"/>
                    <a:pt x="3031" y="1"/>
                    <a:pt x="2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g1689174e0bc_0_230"/>
            <p:cNvSpPr/>
            <p:nvPr/>
          </p:nvSpPr>
          <p:spPr>
            <a:xfrm>
              <a:off x="7450955" y="2410345"/>
              <a:ext cx="50231" cy="50231"/>
            </a:xfrm>
            <a:custGeom>
              <a:rect b="b" l="l" r="r" t="t"/>
              <a:pathLst>
                <a:path extrusionOk="0" h="1501" w="1501">
                  <a:moveTo>
                    <a:pt x="763" y="334"/>
                  </a:moveTo>
                  <a:cubicBezTo>
                    <a:pt x="953" y="334"/>
                    <a:pt x="1144" y="501"/>
                    <a:pt x="1144" y="715"/>
                  </a:cubicBezTo>
                  <a:cubicBezTo>
                    <a:pt x="1144" y="929"/>
                    <a:pt x="953" y="1120"/>
                    <a:pt x="763" y="1120"/>
                  </a:cubicBezTo>
                  <a:cubicBezTo>
                    <a:pt x="548" y="1120"/>
                    <a:pt x="358" y="929"/>
                    <a:pt x="358" y="715"/>
                  </a:cubicBezTo>
                  <a:cubicBezTo>
                    <a:pt x="358" y="524"/>
                    <a:pt x="548" y="334"/>
                    <a:pt x="763" y="334"/>
                  </a:cubicBezTo>
                  <a:close/>
                  <a:moveTo>
                    <a:pt x="763" y="1"/>
                  </a:moveTo>
                  <a:cubicBezTo>
                    <a:pt x="334" y="1"/>
                    <a:pt x="0" y="334"/>
                    <a:pt x="0" y="763"/>
                  </a:cubicBezTo>
                  <a:cubicBezTo>
                    <a:pt x="0" y="1167"/>
                    <a:pt x="334" y="1501"/>
                    <a:pt x="763" y="1501"/>
                  </a:cubicBezTo>
                  <a:cubicBezTo>
                    <a:pt x="1167" y="1501"/>
                    <a:pt x="1501" y="1167"/>
                    <a:pt x="1501" y="763"/>
                  </a:cubicBezTo>
                  <a:cubicBezTo>
                    <a:pt x="1501" y="334"/>
                    <a:pt x="1167"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1689174e0bc_0_230"/>
            <p:cNvSpPr/>
            <p:nvPr/>
          </p:nvSpPr>
          <p:spPr>
            <a:xfrm>
              <a:off x="7513098" y="2472522"/>
              <a:ext cx="49461" cy="49428"/>
            </a:xfrm>
            <a:custGeom>
              <a:rect b="b" l="l" r="r" t="t"/>
              <a:pathLst>
                <a:path extrusionOk="0" h="1477" w="1478">
                  <a:moveTo>
                    <a:pt x="739" y="357"/>
                  </a:moveTo>
                  <a:cubicBezTo>
                    <a:pt x="954" y="357"/>
                    <a:pt x="1120" y="524"/>
                    <a:pt x="1120" y="738"/>
                  </a:cubicBezTo>
                  <a:cubicBezTo>
                    <a:pt x="1120" y="953"/>
                    <a:pt x="977" y="1119"/>
                    <a:pt x="739" y="1119"/>
                  </a:cubicBezTo>
                  <a:cubicBezTo>
                    <a:pt x="525" y="1119"/>
                    <a:pt x="358" y="953"/>
                    <a:pt x="358" y="738"/>
                  </a:cubicBezTo>
                  <a:cubicBezTo>
                    <a:pt x="358" y="524"/>
                    <a:pt x="525" y="357"/>
                    <a:pt x="739" y="357"/>
                  </a:cubicBezTo>
                  <a:close/>
                  <a:moveTo>
                    <a:pt x="739" y="0"/>
                  </a:moveTo>
                  <a:cubicBezTo>
                    <a:pt x="334" y="0"/>
                    <a:pt x="1" y="333"/>
                    <a:pt x="1" y="738"/>
                  </a:cubicBezTo>
                  <a:cubicBezTo>
                    <a:pt x="1" y="1143"/>
                    <a:pt x="334" y="1477"/>
                    <a:pt x="739" y="1477"/>
                  </a:cubicBezTo>
                  <a:cubicBezTo>
                    <a:pt x="1168" y="1477"/>
                    <a:pt x="1477" y="1143"/>
                    <a:pt x="1477" y="738"/>
                  </a:cubicBezTo>
                  <a:cubicBezTo>
                    <a:pt x="1477" y="333"/>
                    <a:pt x="1168" y="0"/>
                    <a:pt x="7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g1689174e0bc_0_230"/>
          <p:cNvGrpSpPr/>
          <p:nvPr/>
        </p:nvGrpSpPr>
        <p:grpSpPr>
          <a:xfrm>
            <a:off x="7677823" y="4947035"/>
            <a:ext cx="724131" cy="711997"/>
            <a:chOff x="2780301" y="1521896"/>
            <a:chExt cx="333133" cy="321037"/>
          </a:xfrm>
        </p:grpSpPr>
        <p:sp>
          <p:nvSpPr>
            <p:cNvPr id="1294" name="Google Shape;1294;g1689174e0bc_0_230"/>
            <p:cNvSpPr/>
            <p:nvPr/>
          </p:nvSpPr>
          <p:spPr>
            <a:xfrm>
              <a:off x="3009573" y="1542745"/>
              <a:ext cx="72031" cy="9517"/>
            </a:xfrm>
            <a:custGeom>
              <a:rect b="b" l="l" r="r" t="t"/>
              <a:pathLst>
                <a:path extrusionOk="0" h="299" w="2263">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g1689174e0bc_0_230"/>
            <p:cNvSpPr/>
            <p:nvPr/>
          </p:nvSpPr>
          <p:spPr>
            <a:xfrm>
              <a:off x="2967876" y="1542745"/>
              <a:ext cx="30366" cy="9517"/>
            </a:xfrm>
            <a:custGeom>
              <a:rect b="b" l="l" r="r" t="t"/>
              <a:pathLst>
                <a:path extrusionOk="0" h="299" w="954">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g1689174e0bc_0_230"/>
            <p:cNvSpPr/>
            <p:nvPr/>
          </p:nvSpPr>
          <p:spPr>
            <a:xfrm>
              <a:off x="3061870" y="1563594"/>
              <a:ext cx="19735" cy="9517"/>
            </a:xfrm>
            <a:custGeom>
              <a:rect b="b" l="l" r="r" t="t"/>
              <a:pathLst>
                <a:path extrusionOk="0" h="299" w="62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1689174e0bc_0_230"/>
            <p:cNvSpPr/>
            <p:nvPr/>
          </p:nvSpPr>
          <p:spPr>
            <a:xfrm>
              <a:off x="2967876" y="1563594"/>
              <a:ext cx="82663" cy="9517"/>
            </a:xfrm>
            <a:custGeom>
              <a:rect b="b" l="l" r="r" t="t"/>
              <a:pathLst>
                <a:path extrusionOk="0" h="299" w="2597">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1689174e0bc_0_230"/>
            <p:cNvSpPr/>
            <p:nvPr/>
          </p:nvSpPr>
          <p:spPr>
            <a:xfrm>
              <a:off x="2936809" y="1521896"/>
              <a:ext cx="176625" cy="96286"/>
            </a:xfrm>
            <a:custGeom>
              <a:rect b="b" l="l" r="r" t="t"/>
              <a:pathLst>
                <a:path extrusionOk="0" h="3025" w="5549">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g1689174e0bc_0_230"/>
            <p:cNvSpPr/>
            <p:nvPr/>
          </p:nvSpPr>
          <p:spPr>
            <a:xfrm>
              <a:off x="2811367" y="1767115"/>
              <a:ext cx="72413" cy="9485"/>
            </a:xfrm>
            <a:custGeom>
              <a:rect b="b" l="l" r="r" t="t"/>
              <a:pathLst>
                <a:path extrusionOk="0" h="298" w="2275">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1689174e0bc_0_230"/>
            <p:cNvSpPr/>
            <p:nvPr/>
          </p:nvSpPr>
          <p:spPr>
            <a:xfrm>
              <a:off x="2894730" y="1767115"/>
              <a:ext cx="20117" cy="9485"/>
            </a:xfrm>
            <a:custGeom>
              <a:rect b="b" l="l" r="r" t="t"/>
              <a:pathLst>
                <a:path extrusionOk="0" h="298" w="632">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1689174e0bc_0_230"/>
            <p:cNvSpPr/>
            <p:nvPr/>
          </p:nvSpPr>
          <p:spPr>
            <a:xfrm>
              <a:off x="2811367" y="1787932"/>
              <a:ext cx="20117" cy="9517"/>
            </a:xfrm>
            <a:custGeom>
              <a:rect b="b" l="l" r="r" t="t"/>
              <a:pathLst>
                <a:path extrusionOk="0" h="299" w="632">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1689174e0bc_0_230"/>
            <p:cNvSpPr/>
            <p:nvPr/>
          </p:nvSpPr>
          <p:spPr>
            <a:xfrm>
              <a:off x="2842815" y="1787932"/>
              <a:ext cx="72031" cy="9517"/>
            </a:xfrm>
            <a:custGeom>
              <a:rect b="b" l="l" r="r" t="t"/>
              <a:pathLst>
                <a:path extrusionOk="0" h="299" w="2263">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g1689174e0bc_0_230"/>
            <p:cNvSpPr/>
            <p:nvPr/>
          </p:nvSpPr>
          <p:spPr>
            <a:xfrm>
              <a:off x="2780301" y="1746266"/>
              <a:ext cx="166375" cy="96668"/>
            </a:xfrm>
            <a:custGeom>
              <a:rect b="b" l="l" r="r" t="t"/>
              <a:pathLst>
                <a:path extrusionOk="0" h="3037" w="5227">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g1689174e0bc_0_230"/>
            <p:cNvSpPr/>
            <p:nvPr/>
          </p:nvSpPr>
          <p:spPr>
            <a:xfrm>
              <a:off x="3020172" y="1720102"/>
              <a:ext cx="61432" cy="9517"/>
            </a:xfrm>
            <a:custGeom>
              <a:rect b="b" l="l" r="r" t="t"/>
              <a:pathLst>
                <a:path extrusionOk="0" h="299" w="193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g1689174e0bc_0_230"/>
            <p:cNvSpPr/>
            <p:nvPr/>
          </p:nvSpPr>
          <p:spPr>
            <a:xfrm>
              <a:off x="2988724" y="1720102"/>
              <a:ext cx="19735" cy="9517"/>
            </a:xfrm>
            <a:custGeom>
              <a:rect b="b" l="l" r="r" t="t"/>
              <a:pathLst>
                <a:path extrusionOk="0" h="299" w="62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g1689174e0bc_0_230"/>
            <p:cNvSpPr/>
            <p:nvPr/>
          </p:nvSpPr>
          <p:spPr>
            <a:xfrm>
              <a:off x="2957658" y="1699253"/>
              <a:ext cx="155776" cy="75087"/>
            </a:xfrm>
            <a:custGeom>
              <a:rect b="b" l="l" r="r" t="t"/>
              <a:pathLst>
                <a:path extrusionOk="0" h="2359" w="4894">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g1689174e0bc_0_230"/>
            <p:cNvSpPr/>
            <p:nvPr/>
          </p:nvSpPr>
          <p:spPr>
            <a:xfrm>
              <a:off x="2811367" y="1626108"/>
              <a:ext cx="72413" cy="9517"/>
            </a:xfrm>
            <a:custGeom>
              <a:rect b="b" l="l" r="r" t="t"/>
              <a:pathLst>
                <a:path extrusionOk="0" h="299" w="2275">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g1689174e0bc_0_230"/>
            <p:cNvSpPr/>
            <p:nvPr/>
          </p:nvSpPr>
          <p:spPr>
            <a:xfrm>
              <a:off x="2895112" y="1626108"/>
              <a:ext cx="30366" cy="9517"/>
            </a:xfrm>
            <a:custGeom>
              <a:rect b="b" l="l" r="r" t="t"/>
              <a:pathLst>
                <a:path extrusionOk="0" h="299" w="954">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1689174e0bc_0_230"/>
            <p:cNvSpPr/>
            <p:nvPr/>
          </p:nvSpPr>
          <p:spPr>
            <a:xfrm>
              <a:off x="2811367" y="1667805"/>
              <a:ext cx="72413" cy="9517"/>
            </a:xfrm>
            <a:custGeom>
              <a:rect b="b" l="l" r="r" t="t"/>
              <a:pathLst>
                <a:path extrusionOk="0" h="299" w="2275">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g1689174e0bc_0_230"/>
            <p:cNvSpPr/>
            <p:nvPr/>
          </p:nvSpPr>
          <p:spPr>
            <a:xfrm>
              <a:off x="2895112" y="1667805"/>
              <a:ext cx="30366" cy="9517"/>
            </a:xfrm>
            <a:custGeom>
              <a:rect b="b" l="l" r="r" t="t"/>
              <a:pathLst>
                <a:path extrusionOk="0" h="299" w="954">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1689174e0bc_0_230"/>
            <p:cNvSpPr/>
            <p:nvPr/>
          </p:nvSpPr>
          <p:spPr>
            <a:xfrm>
              <a:off x="2811367" y="1646957"/>
              <a:ext cx="20117" cy="9517"/>
            </a:xfrm>
            <a:custGeom>
              <a:rect b="b" l="l" r="r" t="t"/>
              <a:pathLst>
                <a:path extrusionOk="0" h="299" w="632">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g1689174e0bc_0_230"/>
            <p:cNvSpPr/>
            <p:nvPr/>
          </p:nvSpPr>
          <p:spPr>
            <a:xfrm>
              <a:off x="2842815" y="1646957"/>
              <a:ext cx="82663" cy="9517"/>
            </a:xfrm>
            <a:custGeom>
              <a:rect b="b" l="l" r="r" t="t"/>
              <a:pathLst>
                <a:path extrusionOk="0" h="299" w="2597">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g1689174e0bc_0_230"/>
            <p:cNvSpPr/>
            <p:nvPr/>
          </p:nvSpPr>
          <p:spPr>
            <a:xfrm>
              <a:off x="2780301" y="1605291"/>
              <a:ext cx="176625" cy="117516"/>
            </a:xfrm>
            <a:custGeom>
              <a:rect b="b" l="l" r="r" t="t"/>
              <a:pathLst>
                <a:path extrusionOk="0" h="3692" w="5549">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g1689174e0bc_0_230"/>
          <p:cNvGrpSpPr/>
          <p:nvPr/>
        </p:nvGrpSpPr>
        <p:grpSpPr>
          <a:xfrm>
            <a:off x="7982189" y="2675556"/>
            <a:ext cx="724167" cy="712010"/>
            <a:chOff x="2497275" y="2744159"/>
            <a:chExt cx="370930" cy="370549"/>
          </a:xfrm>
        </p:grpSpPr>
        <p:sp>
          <p:nvSpPr>
            <p:cNvPr id="1315" name="Google Shape;1315;g1689174e0bc_0_230"/>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g1689174e0bc_0_230"/>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g1689174e0bc_0_230"/>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g1689174e0bc_0_230"/>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g1689174e0bc_0_230"/>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g1689174e0bc_0_230"/>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g1689174e0bc_0_230"/>
          <p:cNvSpPr txBox="1"/>
          <p:nvPr/>
        </p:nvSpPr>
        <p:spPr>
          <a:xfrm>
            <a:off x="8913625" y="3822350"/>
            <a:ext cx="30000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chemeClr val="dk2"/>
                </a:solidFill>
                <a:latin typeface="Fira Sans Extra Condensed"/>
                <a:ea typeface="Fira Sans Extra Condensed"/>
                <a:cs typeface="Fira Sans Extra Condensed"/>
                <a:sym typeface="Fira Sans Extra Condensed"/>
              </a:rPr>
              <a:t>Khu vực Miền Bắc mua số lượng ít, đánh giá nhiều, giá sản phẩm cao.</a:t>
            </a:r>
            <a:endParaRPr sz="1600">
              <a:solidFill>
                <a:schemeClr val="dk2"/>
              </a:solidFill>
              <a:latin typeface="Fira Sans Extra Condensed"/>
              <a:ea typeface="Fira Sans Extra Condensed"/>
              <a:cs typeface="Fira Sans Extra Condensed"/>
              <a:sym typeface="Fira Sans Extra Condensed"/>
            </a:endParaRPr>
          </a:p>
        </p:txBody>
      </p:sp>
      <p:sp>
        <p:nvSpPr>
          <p:cNvPr id="1322" name="Google Shape;1322;g1689174e0bc_0_230"/>
          <p:cNvSpPr txBox="1"/>
          <p:nvPr/>
        </p:nvSpPr>
        <p:spPr>
          <a:xfrm>
            <a:off x="9015275" y="5123650"/>
            <a:ext cx="2466600" cy="152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US" sz="1600">
                <a:latin typeface="Fira Sans Extra Condensed"/>
                <a:ea typeface="Fira Sans Extra Condensed"/>
                <a:cs typeface="Fira Sans Extra Condensed"/>
                <a:sym typeface="Fira Sans Extra Condensed"/>
              </a:rPr>
              <a:t>Các bình luận tích cực thường nói về tính năng, chất lượng và dịch vụ.</a:t>
            </a:r>
            <a:endParaRPr sz="1600">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t/>
            </a:r>
            <a:endParaRPr sz="600">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rPr lang="en-US" sz="1600">
                <a:solidFill>
                  <a:schemeClr val="dk2"/>
                </a:solidFill>
                <a:latin typeface="Fira Sans Extra Condensed"/>
                <a:ea typeface="Fira Sans Extra Condensed"/>
                <a:cs typeface="Fira Sans Extra Condensed"/>
                <a:sym typeface="Fira Sans Extra Condensed"/>
              </a:rPr>
              <a:t>Các bình luận tiêu cực thường nói về pin, sạc, lỗi và màu sắc</a:t>
            </a:r>
            <a:r>
              <a:rPr lang="en-US" sz="1600">
                <a:latin typeface="Fira Sans Extra Condensed"/>
                <a:ea typeface="Fira Sans Extra Condensed"/>
                <a:cs typeface="Fira Sans Extra Condensed"/>
                <a:sym typeface="Fira Sans Extra Condensed"/>
              </a:rPr>
              <a:t> </a:t>
            </a:r>
            <a:endParaRPr sz="1600">
              <a:solidFill>
                <a:srgbClr val="000000"/>
              </a:solidFill>
              <a:latin typeface="Fira Sans Extra Condensed"/>
              <a:ea typeface="Fira Sans Extra Condensed"/>
              <a:cs typeface="Fira Sans Extra Condensed"/>
              <a:sym typeface="Fira Sans Extra Condensed"/>
            </a:endParaRPr>
          </a:p>
        </p:txBody>
      </p:sp>
      <p:pic>
        <p:nvPicPr>
          <p:cNvPr id="1323" name="Google Shape;1323;g1689174e0bc_0_230"/>
          <p:cNvPicPr preferRelativeResize="0"/>
          <p:nvPr/>
        </p:nvPicPr>
        <p:blipFill>
          <a:blip r:embed="rId4">
            <a:alphaModFix/>
          </a:blip>
          <a:stretch>
            <a:fillRect/>
          </a:stretch>
        </p:blipFill>
        <p:spPr>
          <a:xfrm>
            <a:off x="2868200" y="1750400"/>
            <a:ext cx="908625" cy="90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par>
                                <p:cTn fill="hold" nodeType="with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par>
                                <p:cTn fill="hold" nodeType="with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1000"/>
                                        <p:tgtEl>
                                          <p:spTgt spid="1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pic>
        <p:nvPicPr>
          <p:cNvPr id="1328" name="Google Shape;1328;g16a009d3a5e_0_0"/>
          <p:cNvPicPr preferRelativeResize="0"/>
          <p:nvPr/>
        </p:nvPicPr>
        <p:blipFill>
          <a:blip r:embed="rId3">
            <a:alphaModFix/>
          </a:blip>
          <a:stretch>
            <a:fillRect/>
          </a:stretch>
        </p:blipFill>
        <p:spPr>
          <a:xfrm>
            <a:off x="0" y="228600"/>
            <a:ext cx="12192000" cy="64465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66c39664c7_1_324"/>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201" name="Google Shape;201;g166c39664c7_1_324"/>
          <p:cNvPicPr preferRelativeResize="0"/>
          <p:nvPr/>
        </p:nvPicPr>
        <p:blipFill>
          <a:blip r:embed="rId3">
            <a:alphaModFix/>
          </a:blip>
          <a:stretch>
            <a:fillRect/>
          </a:stretch>
        </p:blipFill>
        <p:spPr>
          <a:xfrm>
            <a:off x="3824800" y="2292525"/>
            <a:ext cx="8126749" cy="3370700"/>
          </a:xfrm>
          <a:prstGeom prst="rect">
            <a:avLst/>
          </a:prstGeom>
          <a:noFill/>
          <a:ln>
            <a:noFill/>
          </a:ln>
        </p:spPr>
      </p:pic>
      <p:sp>
        <p:nvSpPr>
          <p:cNvPr id="202" name="Google Shape;202;g166c39664c7_1_324"/>
          <p:cNvSpPr txBox="1"/>
          <p:nvPr/>
        </p:nvSpPr>
        <p:spPr>
          <a:xfrm>
            <a:off x="674100" y="4605500"/>
            <a:ext cx="2801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Khó khăn: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Tên sản phẩm là dữ liệu phi cấu trúc. Bao gồm Icon,  các từ trong ngoặc [], ngoặc móc {}, chứa mã giảm giá, quảng cáo,... cần loại bỏ</a:t>
            </a:r>
            <a:endParaRPr sz="1700">
              <a:latin typeface="Fira Sans Extra Condensed"/>
              <a:ea typeface="Fira Sans Extra Condensed"/>
              <a:cs typeface="Fira Sans Extra Condensed"/>
              <a:sym typeface="Fira Sans Extra Condensed"/>
            </a:endParaRPr>
          </a:p>
        </p:txBody>
      </p:sp>
      <p:pic>
        <p:nvPicPr>
          <p:cNvPr id="203" name="Google Shape;203;g166c39664c7_1_324"/>
          <p:cNvPicPr preferRelativeResize="0"/>
          <p:nvPr/>
        </p:nvPicPr>
        <p:blipFill>
          <a:blip r:embed="rId4">
            <a:alphaModFix/>
          </a:blip>
          <a:stretch>
            <a:fillRect/>
          </a:stretch>
        </p:blipFill>
        <p:spPr>
          <a:xfrm>
            <a:off x="479400" y="320175"/>
            <a:ext cx="852900" cy="852900"/>
          </a:xfrm>
          <a:prstGeom prst="rect">
            <a:avLst/>
          </a:prstGeom>
          <a:noFill/>
          <a:ln>
            <a:noFill/>
          </a:ln>
        </p:spPr>
      </p:pic>
      <p:sp>
        <p:nvSpPr>
          <p:cNvPr id="204" name="Google Shape;204;g166c39664c7_1_324"/>
          <p:cNvSpPr txBox="1"/>
          <p:nvPr/>
        </p:nvSpPr>
        <p:spPr>
          <a:xfrm>
            <a:off x="1332300" y="1554075"/>
            <a:ext cx="64605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ID</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205" name="Google Shape;205;g166c39664c7_1_324"/>
          <p:cNvGrpSpPr/>
          <p:nvPr/>
        </p:nvGrpSpPr>
        <p:grpSpPr>
          <a:xfrm>
            <a:off x="607557" y="1284467"/>
            <a:ext cx="680259" cy="615603"/>
            <a:chOff x="2630824" y="1976966"/>
            <a:chExt cx="368185" cy="330454"/>
          </a:xfrm>
        </p:grpSpPr>
        <p:sp>
          <p:nvSpPr>
            <p:cNvPr id="206" name="Google Shape;206;g166c39664c7_1_324"/>
            <p:cNvSpPr/>
            <p:nvPr/>
          </p:nvSpPr>
          <p:spPr>
            <a:xfrm>
              <a:off x="2630824" y="2059967"/>
              <a:ext cx="229743" cy="247072"/>
            </a:xfrm>
            <a:custGeom>
              <a:rect b="b" l="l" r="r" t="t"/>
              <a:pathLst>
                <a:path extrusionOk="0" h="7799" w="7252">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66c39664c7_1_324"/>
            <p:cNvSpPr/>
            <p:nvPr/>
          </p:nvSpPr>
          <p:spPr>
            <a:xfrm>
              <a:off x="2792646" y="1976966"/>
              <a:ext cx="206364" cy="330454"/>
            </a:xfrm>
            <a:custGeom>
              <a:rect b="b" l="l" r="r" t="t"/>
              <a:pathLst>
                <a:path extrusionOk="0" h="10431" w="6514">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66c39664c7_1_324"/>
            <p:cNvSpPr/>
            <p:nvPr/>
          </p:nvSpPr>
          <p:spPr>
            <a:xfrm>
              <a:off x="2876376" y="2005256"/>
              <a:ext cx="78123" cy="91333"/>
            </a:xfrm>
            <a:custGeom>
              <a:rect b="b" l="l" r="r" t="t"/>
              <a:pathLst>
                <a:path extrusionOk="0" h="2883" w="2466">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66c39664c7_1_324"/>
            <p:cNvSpPr/>
            <p:nvPr/>
          </p:nvSpPr>
          <p:spPr>
            <a:xfrm>
              <a:off x="2715695" y="2177659"/>
              <a:ext cx="43782" cy="43402"/>
            </a:xfrm>
            <a:custGeom>
              <a:rect b="b" l="l" r="r" t="t"/>
              <a:pathLst>
                <a:path extrusionOk="0" h="1370" w="1382">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66c39664c7_1_324"/>
            <p:cNvSpPr/>
            <p:nvPr/>
          </p:nvSpPr>
          <p:spPr>
            <a:xfrm>
              <a:off x="2770026" y="2177659"/>
              <a:ext cx="88292" cy="10581"/>
            </a:xfrm>
            <a:custGeom>
              <a:rect b="b" l="l" r="r" t="t"/>
              <a:pathLst>
                <a:path extrusionOk="0" h="334" w="2787">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66c39664c7_1_324"/>
            <p:cNvSpPr/>
            <p:nvPr/>
          </p:nvSpPr>
          <p:spPr>
            <a:xfrm>
              <a:off x="2770026" y="2194227"/>
              <a:ext cx="88292" cy="10613"/>
            </a:xfrm>
            <a:custGeom>
              <a:rect b="b" l="l" r="r" t="t"/>
              <a:pathLst>
                <a:path extrusionOk="0" h="335" w="2787">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66c39664c7_1_324"/>
            <p:cNvSpPr/>
            <p:nvPr/>
          </p:nvSpPr>
          <p:spPr>
            <a:xfrm>
              <a:off x="2770026" y="2210828"/>
              <a:ext cx="88292" cy="10233"/>
            </a:xfrm>
            <a:custGeom>
              <a:rect b="b" l="l" r="r" t="t"/>
              <a:pathLst>
                <a:path extrusionOk="0" h="323" w="2787">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66c39664c7_1_324"/>
            <p:cNvSpPr/>
            <p:nvPr/>
          </p:nvSpPr>
          <p:spPr>
            <a:xfrm>
              <a:off x="2908436" y="2058447"/>
              <a:ext cx="16252" cy="18913"/>
            </a:xfrm>
            <a:custGeom>
              <a:rect b="b" l="l" r="r" t="t"/>
              <a:pathLst>
                <a:path extrusionOk="0" h="597" w="513">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14" name="Google Shape;214;g166c39664c7_1_324"/>
          <p:cNvGraphicFramePr/>
          <p:nvPr/>
        </p:nvGraphicFramePr>
        <p:xfrm>
          <a:off x="674100" y="2248872"/>
          <a:ext cx="3000000" cy="3000000"/>
        </p:xfrm>
        <a:graphic>
          <a:graphicData uri="http://schemas.openxmlformats.org/drawingml/2006/table">
            <a:tbl>
              <a:tblPr>
                <a:noFill/>
                <a:tableStyleId>{CCCDDD1A-C7FE-4BD8-8B4A-CE199F554745}</a:tableStyleId>
              </a:tblPr>
              <a:tblGrid>
                <a:gridCol w="1264725"/>
                <a:gridCol w="1414850"/>
              </a:tblGrid>
              <a:tr h="292050">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Giá trị</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r>
              <a:tr h="292050">
                <a:tc>
                  <a:txBody>
                    <a:bodyPr/>
                    <a:lstStyle/>
                    <a:p>
                      <a:pPr indent="0" lvl="0" marL="0" rtl="0" algn="l">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item_id</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sản phẩm</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r>
              <a:tr h="313675">
                <a:tc>
                  <a:txBody>
                    <a:bodyPr/>
                    <a:lstStyle/>
                    <a:p>
                      <a:pPr indent="0" lvl="0" marL="0" rtl="0" algn="l">
                        <a:lnSpc>
                          <a:spcPct val="115000"/>
                        </a:lnSpc>
                        <a:spcBef>
                          <a:spcPts val="0"/>
                        </a:spcBef>
                        <a:spcAft>
                          <a:spcPts val="0"/>
                        </a:spcAft>
                        <a:buClr>
                          <a:schemeClr val="dk2"/>
                        </a:buClr>
                        <a:buSzPts val="1100"/>
                        <a:buFont typeface="Arial"/>
                        <a:buNone/>
                      </a:pPr>
                      <a:r>
                        <a:rPr lang="en-US" sz="1700">
                          <a:latin typeface="Fira Sans Extra Condensed"/>
                          <a:ea typeface="Fira Sans Extra Condensed"/>
                          <a:cs typeface="Fira Sans Extra Condensed"/>
                          <a:sym typeface="Fira Sans Extra Condensed"/>
                        </a:rPr>
                        <a:t>shop_id</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cửa hàng</a:t>
                      </a:r>
                      <a:endParaRPr sz="1700">
                        <a:latin typeface="Fira Sans Extra Condensed"/>
                        <a:ea typeface="Fira Sans Extra Condensed"/>
                        <a:cs typeface="Fira Sans Extra Condensed"/>
                        <a:sym typeface="Fira Sans Extra Condensed"/>
                      </a:endParaRPr>
                    </a:p>
                  </a:txBody>
                  <a:tcPr marT="91425" marB="91425" marR="91425" marL="91425" anchor="ctr"/>
                </a:tc>
              </a:tr>
              <a:tr h="292050">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shop_location</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Vị trí cửa hàng</a:t>
                      </a:r>
                      <a:endParaRPr sz="1700">
                        <a:latin typeface="Fira Sans Extra Condensed"/>
                        <a:ea typeface="Fira Sans Extra Condensed"/>
                        <a:cs typeface="Fira Sans Extra Condensed"/>
                        <a:sym typeface="Fira Sans Extra Condensed"/>
                      </a:endParaRPr>
                    </a:p>
                  </a:txBody>
                  <a:tcPr marT="91425" marB="91425" marR="91425" marL="91425" anchor="ctr"/>
                </a:tc>
              </a:tr>
              <a:tr h="292050">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name</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Tên sản phẩm</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ffcb82710a_0_4"/>
          <p:cNvSpPr txBox="1"/>
          <p:nvPr/>
        </p:nvSpPr>
        <p:spPr>
          <a:xfrm>
            <a:off x="607550" y="5158675"/>
            <a:ext cx="3760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Có 3058 id sản phẩm nhưng có 3060 dòng =&gt; Có dữ liệu bị trùng</a:t>
            </a:r>
            <a:endParaRPr sz="1700">
              <a:latin typeface="Fira Sans Extra Condensed"/>
              <a:ea typeface="Fira Sans Extra Condensed"/>
              <a:cs typeface="Fira Sans Extra Condensed"/>
              <a:sym typeface="Fira Sans Extra Condensed"/>
            </a:endParaRPr>
          </a:p>
        </p:txBody>
      </p:sp>
      <p:pic>
        <p:nvPicPr>
          <p:cNvPr id="220" name="Google Shape;220;gffcb82710a_0_4"/>
          <p:cNvPicPr preferRelativeResize="0"/>
          <p:nvPr/>
        </p:nvPicPr>
        <p:blipFill>
          <a:blip r:embed="rId3">
            <a:alphaModFix/>
          </a:blip>
          <a:stretch>
            <a:fillRect/>
          </a:stretch>
        </p:blipFill>
        <p:spPr>
          <a:xfrm>
            <a:off x="607550" y="5885750"/>
            <a:ext cx="5295900" cy="666750"/>
          </a:xfrm>
          <a:prstGeom prst="rect">
            <a:avLst/>
          </a:prstGeom>
          <a:noFill/>
          <a:ln>
            <a:noFill/>
          </a:ln>
        </p:spPr>
      </p:pic>
      <p:sp>
        <p:nvSpPr>
          <p:cNvPr id="221" name="Google Shape;221;gffcb82710a_0_4"/>
          <p:cNvSpPr txBox="1"/>
          <p:nvPr/>
        </p:nvSpPr>
        <p:spPr>
          <a:xfrm>
            <a:off x="5903450" y="2096400"/>
            <a:ext cx="323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Xử lý dữ liệu cột name:</a:t>
            </a:r>
            <a:endParaRPr sz="1700">
              <a:latin typeface="Fira Sans Extra Condensed"/>
              <a:ea typeface="Fira Sans Extra Condensed"/>
              <a:cs typeface="Fira Sans Extra Condensed"/>
              <a:sym typeface="Fira Sans Extra Condensed"/>
            </a:endParaRPr>
          </a:p>
        </p:txBody>
      </p:sp>
      <p:pic>
        <p:nvPicPr>
          <p:cNvPr id="222" name="Google Shape;222;gffcb82710a_0_4"/>
          <p:cNvPicPr preferRelativeResize="0"/>
          <p:nvPr/>
        </p:nvPicPr>
        <p:blipFill>
          <a:blip r:embed="rId4">
            <a:alphaModFix/>
          </a:blip>
          <a:stretch>
            <a:fillRect/>
          </a:stretch>
        </p:blipFill>
        <p:spPr>
          <a:xfrm>
            <a:off x="5903450" y="2542800"/>
            <a:ext cx="4819650" cy="2952750"/>
          </a:xfrm>
          <a:prstGeom prst="rect">
            <a:avLst/>
          </a:prstGeom>
          <a:noFill/>
          <a:ln>
            <a:noFill/>
          </a:ln>
        </p:spPr>
      </p:pic>
      <p:sp>
        <p:nvSpPr>
          <p:cNvPr id="223" name="Google Shape;223;gffcb82710a_0_4"/>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224" name="Google Shape;224;gffcb82710a_0_4"/>
          <p:cNvPicPr preferRelativeResize="0"/>
          <p:nvPr/>
        </p:nvPicPr>
        <p:blipFill>
          <a:blip r:embed="rId5">
            <a:alphaModFix/>
          </a:blip>
          <a:stretch>
            <a:fillRect/>
          </a:stretch>
        </p:blipFill>
        <p:spPr>
          <a:xfrm>
            <a:off x="479400" y="320175"/>
            <a:ext cx="852900" cy="852900"/>
          </a:xfrm>
          <a:prstGeom prst="rect">
            <a:avLst/>
          </a:prstGeom>
          <a:noFill/>
          <a:ln>
            <a:noFill/>
          </a:ln>
        </p:spPr>
      </p:pic>
      <p:sp>
        <p:nvSpPr>
          <p:cNvPr id="225" name="Google Shape;225;gffcb82710a_0_4"/>
          <p:cNvSpPr txBox="1"/>
          <p:nvPr/>
        </p:nvSpPr>
        <p:spPr>
          <a:xfrm>
            <a:off x="1332300" y="1554075"/>
            <a:ext cx="1556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ID</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226" name="Google Shape;226;gffcb82710a_0_4"/>
          <p:cNvGrpSpPr/>
          <p:nvPr/>
        </p:nvGrpSpPr>
        <p:grpSpPr>
          <a:xfrm>
            <a:off x="607557" y="1284467"/>
            <a:ext cx="680259" cy="615603"/>
            <a:chOff x="2630824" y="1976966"/>
            <a:chExt cx="368185" cy="330454"/>
          </a:xfrm>
        </p:grpSpPr>
        <p:sp>
          <p:nvSpPr>
            <p:cNvPr id="227" name="Google Shape;227;gffcb82710a_0_4"/>
            <p:cNvSpPr/>
            <p:nvPr/>
          </p:nvSpPr>
          <p:spPr>
            <a:xfrm>
              <a:off x="2630824" y="2059967"/>
              <a:ext cx="229743" cy="247072"/>
            </a:xfrm>
            <a:custGeom>
              <a:rect b="b" l="l" r="r" t="t"/>
              <a:pathLst>
                <a:path extrusionOk="0" h="7799" w="7252">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ffcb82710a_0_4"/>
            <p:cNvSpPr/>
            <p:nvPr/>
          </p:nvSpPr>
          <p:spPr>
            <a:xfrm>
              <a:off x="2792646" y="1976966"/>
              <a:ext cx="206364" cy="330454"/>
            </a:xfrm>
            <a:custGeom>
              <a:rect b="b" l="l" r="r" t="t"/>
              <a:pathLst>
                <a:path extrusionOk="0" h="10431" w="6514">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ffcb82710a_0_4"/>
            <p:cNvSpPr/>
            <p:nvPr/>
          </p:nvSpPr>
          <p:spPr>
            <a:xfrm>
              <a:off x="2876376" y="2005256"/>
              <a:ext cx="78123" cy="91333"/>
            </a:xfrm>
            <a:custGeom>
              <a:rect b="b" l="l" r="r" t="t"/>
              <a:pathLst>
                <a:path extrusionOk="0" h="2883" w="2466">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ffcb82710a_0_4"/>
            <p:cNvSpPr/>
            <p:nvPr/>
          </p:nvSpPr>
          <p:spPr>
            <a:xfrm>
              <a:off x="2715695" y="2177659"/>
              <a:ext cx="43782" cy="43402"/>
            </a:xfrm>
            <a:custGeom>
              <a:rect b="b" l="l" r="r" t="t"/>
              <a:pathLst>
                <a:path extrusionOk="0" h="1370" w="1382">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ffcb82710a_0_4"/>
            <p:cNvSpPr/>
            <p:nvPr/>
          </p:nvSpPr>
          <p:spPr>
            <a:xfrm>
              <a:off x="2770026" y="2177659"/>
              <a:ext cx="88292" cy="10581"/>
            </a:xfrm>
            <a:custGeom>
              <a:rect b="b" l="l" r="r" t="t"/>
              <a:pathLst>
                <a:path extrusionOk="0" h="334" w="2787">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ffcb82710a_0_4"/>
            <p:cNvSpPr/>
            <p:nvPr/>
          </p:nvSpPr>
          <p:spPr>
            <a:xfrm>
              <a:off x="2770026" y="2194227"/>
              <a:ext cx="88292" cy="10613"/>
            </a:xfrm>
            <a:custGeom>
              <a:rect b="b" l="l" r="r" t="t"/>
              <a:pathLst>
                <a:path extrusionOk="0" h="335" w="2787">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ffcb82710a_0_4"/>
            <p:cNvSpPr/>
            <p:nvPr/>
          </p:nvSpPr>
          <p:spPr>
            <a:xfrm>
              <a:off x="2770026" y="2210828"/>
              <a:ext cx="88292" cy="10233"/>
            </a:xfrm>
            <a:custGeom>
              <a:rect b="b" l="l" r="r" t="t"/>
              <a:pathLst>
                <a:path extrusionOk="0" h="323" w="2787">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ffcb82710a_0_4"/>
            <p:cNvSpPr/>
            <p:nvPr/>
          </p:nvSpPr>
          <p:spPr>
            <a:xfrm>
              <a:off x="2908436" y="2058447"/>
              <a:ext cx="16252" cy="18913"/>
            </a:xfrm>
            <a:custGeom>
              <a:rect b="b" l="l" r="r" t="t"/>
              <a:pathLst>
                <a:path extrusionOk="0" h="597" w="513">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35" name="Google Shape;235;gffcb82710a_0_4"/>
          <p:cNvGraphicFramePr/>
          <p:nvPr/>
        </p:nvGraphicFramePr>
        <p:xfrm>
          <a:off x="607550" y="2652972"/>
          <a:ext cx="3000000" cy="3000000"/>
        </p:xfrm>
        <a:graphic>
          <a:graphicData uri="http://schemas.openxmlformats.org/drawingml/2006/table">
            <a:tbl>
              <a:tblPr>
                <a:noFill/>
                <a:tableStyleId>{CCCDDD1A-C7FE-4BD8-8B4A-CE199F554745}</a:tableStyleId>
              </a:tblPr>
              <a:tblGrid>
                <a:gridCol w="1207325"/>
                <a:gridCol w="1193025"/>
                <a:gridCol w="1460525"/>
                <a:gridCol w="975550"/>
              </a:tblGrid>
              <a:tr h="674350">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Kiểu dữ liệu</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hàng  không chứa null</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giá trị duy nhất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r>
              <a:tr h="321775">
                <a:tc>
                  <a:txBody>
                    <a:bodyPr/>
                    <a:lstStyle/>
                    <a:p>
                      <a:pPr indent="0" lvl="0" marL="0" rtl="0" algn="l">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item_id</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int64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700">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3058</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r>
              <a:tr h="441925">
                <a:tc>
                  <a:txBody>
                    <a:bodyPr/>
                    <a:lstStyle/>
                    <a:p>
                      <a:pPr indent="0" lvl="0" marL="0" rtl="0" algn="l">
                        <a:lnSpc>
                          <a:spcPct val="115000"/>
                        </a:lnSpc>
                        <a:spcBef>
                          <a:spcPts val="0"/>
                        </a:spcBef>
                        <a:spcAft>
                          <a:spcPts val="0"/>
                        </a:spcAft>
                        <a:buClr>
                          <a:schemeClr val="dk2"/>
                        </a:buClr>
                        <a:buSzPts val="1100"/>
                        <a:buFont typeface="Arial"/>
                        <a:buNone/>
                      </a:pPr>
                      <a:r>
                        <a:rPr lang="en-US" sz="1700">
                          <a:latin typeface="Fira Sans Extra Condensed"/>
                          <a:ea typeface="Fira Sans Extra Condensed"/>
                          <a:cs typeface="Fira Sans Extra Condensed"/>
                          <a:sym typeface="Fira Sans Extra Condensed"/>
                        </a:rPr>
                        <a:t>shop_id</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int64</a:t>
                      </a:r>
                      <a:endParaRPr sz="1500">
                        <a:solidFill>
                          <a:schemeClr val="dk2"/>
                        </a:solidFill>
                        <a:highlight>
                          <a:schemeClr val="lt1"/>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3060</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700</a:t>
                      </a:r>
                      <a:endParaRPr sz="1500">
                        <a:solidFill>
                          <a:schemeClr val="dk2"/>
                        </a:solidFill>
                        <a:highlight>
                          <a:schemeClr val="lt1"/>
                        </a:highlight>
                        <a:latin typeface="Fira Sans Extra Condensed"/>
                        <a:ea typeface="Fira Sans Extra Condensed"/>
                        <a:cs typeface="Fira Sans Extra Condensed"/>
                        <a:sym typeface="Fira Sans Extra Condensed"/>
                      </a:endParaRPr>
                    </a:p>
                  </a:txBody>
                  <a:tcPr marT="91425" marB="91425" marR="91425" marL="91425" anchor="ctr"/>
                </a:tc>
              </a:tr>
              <a:tr h="370825">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shop_location</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object</a:t>
                      </a:r>
                      <a:endParaRPr sz="1500">
                        <a:solidFill>
                          <a:schemeClr val="dk2"/>
                        </a:solidFill>
                        <a:highlight>
                          <a:schemeClr val="lt1"/>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3060</a:t>
                      </a:r>
                      <a:endParaRPr sz="1700">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44</a:t>
                      </a:r>
                      <a:endParaRPr sz="1500">
                        <a:solidFill>
                          <a:schemeClr val="dk2"/>
                        </a:solidFill>
                        <a:highlight>
                          <a:schemeClr val="lt1"/>
                        </a:highlight>
                        <a:latin typeface="Fira Sans Extra Condensed"/>
                        <a:ea typeface="Fira Sans Extra Condensed"/>
                        <a:cs typeface="Fira Sans Extra Condensed"/>
                        <a:sym typeface="Fira Sans Extra Condensed"/>
                      </a:endParaRPr>
                    </a:p>
                  </a:txBody>
                  <a:tcPr marT="91425" marB="91425" marR="91425" marL="91425" anchor="ctr"/>
                </a:tc>
              </a:tr>
              <a:tr h="321775">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name</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object</a:t>
                      </a:r>
                      <a:endParaRPr sz="1500">
                        <a:solidFill>
                          <a:schemeClr val="dk2"/>
                        </a:solidFill>
                        <a:highlight>
                          <a:schemeClr val="lt1"/>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3060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2866</a:t>
                      </a:r>
                      <a:endParaRPr sz="1500">
                        <a:solidFill>
                          <a:schemeClr val="dk2"/>
                        </a:solidFill>
                        <a:highlight>
                          <a:schemeClr val="lt1"/>
                        </a:highlight>
                        <a:latin typeface="Fira Sans Extra Condensed"/>
                        <a:ea typeface="Fira Sans Extra Condensed"/>
                        <a:cs typeface="Fira Sans Extra Condensed"/>
                        <a:sym typeface="Fira Sans Extra Condensed"/>
                      </a:endParaRPr>
                    </a:p>
                  </a:txBody>
                  <a:tcPr marT="91425" marB="91425" marR="91425" marL="91425" anchor="ctr"/>
                </a:tc>
              </a:tr>
            </a:tbl>
          </a:graphicData>
        </a:graphic>
      </p:graphicFrame>
      <p:sp>
        <p:nvSpPr>
          <p:cNvPr id="236" name="Google Shape;236;gffcb82710a_0_4"/>
          <p:cNvSpPr txBox="1"/>
          <p:nvPr/>
        </p:nvSpPr>
        <p:spPr>
          <a:xfrm>
            <a:off x="607550" y="2096400"/>
            <a:ext cx="1556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Mô tả dữ liệu: </a:t>
            </a:r>
            <a:endParaRPr sz="1700">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ffcb82710a_0_14"/>
          <p:cNvPicPr preferRelativeResize="0"/>
          <p:nvPr/>
        </p:nvPicPr>
        <p:blipFill>
          <a:blip r:embed="rId3">
            <a:alphaModFix/>
          </a:blip>
          <a:stretch>
            <a:fillRect/>
          </a:stretch>
        </p:blipFill>
        <p:spPr>
          <a:xfrm>
            <a:off x="607550" y="2739126"/>
            <a:ext cx="9539801" cy="3497275"/>
          </a:xfrm>
          <a:prstGeom prst="rect">
            <a:avLst/>
          </a:prstGeom>
          <a:noFill/>
          <a:ln>
            <a:noFill/>
          </a:ln>
        </p:spPr>
      </p:pic>
      <p:sp>
        <p:nvSpPr>
          <p:cNvPr id="242" name="Google Shape;242;gffcb82710a_0_14"/>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243" name="Google Shape;243;gffcb82710a_0_14"/>
          <p:cNvPicPr preferRelativeResize="0"/>
          <p:nvPr/>
        </p:nvPicPr>
        <p:blipFill>
          <a:blip r:embed="rId4">
            <a:alphaModFix/>
          </a:blip>
          <a:stretch>
            <a:fillRect/>
          </a:stretch>
        </p:blipFill>
        <p:spPr>
          <a:xfrm>
            <a:off x="479400" y="320175"/>
            <a:ext cx="852900" cy="852900"/>
          </a:xfrm>
          <a:prstGeom prst="rect">
            <a:avLst/>
          </a:prstGeom>
          <a:noFill/>
          <a:ln>
            <a:noFill/>
          </a:ln>
        </p:spPr>
      </p:pic>
      <p:sp>
        <p:nvSpPr>
          <p:cNvPr id="244" name="Google Shape;244;gffcb82710a_0_14"/>
          <p:cNvSpPr txBox="1"/>
          <p:nvPr/>
        </p:nvSpPr>
        <p:spPr>
          <a:xfrm>
            <a:off x="1332300" y="1554075"/>
            <a:ext cx="1556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ID</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245" name="Google Shape;245;gffcb82710a_0_14"/>
          <p:cNvGrpSpPr/>
          <p:nvPr/>
        </p:nvGrpSpPr>
        <p:grpSpPr>
          <a:xfrm>
            <a:off x="607557" y="1284467"/>
            <a:ext cx="680259" cy="615603"/>
            <a:chOff x="2630824" y="1976966"/>
            <a:chExt cx="368185" cy="330454"/>
          </a:xfrm>
        </p:grpSpPr>
        <p:sp>
          <p:nvSpPr>
            <p:cNvPr id="246" name="Google Shape;246;gffcb82710a_0_14"/>
            <p:cNvSpPr/>
            <p:nvPr/>
          </p:nvSpPr>
          <p:spPr>
            <a:xfrm>
              <a:off x="2630824" y="2059967"/>
              <a:ext cx="229743" cy="247072"/>
            </a:xfrm>
            <a:custGeom>
              <a:rect b="b" l="l" r="r" t="t"/>
              <a:pathLst>
                <a:path extrusionOk="0" h="7799" w="7252">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ffcb82710a_0_14"/>
            <p:cNvSpPr/>
            <p:nvPr/>
          </p:nvSpPr>
          <p:spPr>
            <a:xfrm>
              <a:off x="2792646" y="1976966"/>
              <a:ext cx="206364" cy="330454"/>
            </a:xfrm>
            <a:custGeom>
              <a:rect b="b" l="l" r="r" t="t"/>
              <a:pathLst>
                <a:path extrusionOk="0" h="10431" w="6514">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ffcb82710a_0_14"/>
            <p:cNvSpPr/>
            <p:nvPr/>
          </p:nvSpPr>
          <p:spPr>
            <a:xfrm>
              <a:off x="2876376" y="2005256"/>
              <a:ext cx="78123" cy="91333"/>
            </a:xfrm>
            <a:custGeom>
              <a:rect b="b" l="l" r="r" t="t"/>
              <a:pathLst>
                <a:path extrusionOk="0" h="2883" w="2466">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ffcb82710a_0_14"/>
            <p:cNvSpPr/>
            <p:nvPr/>
          </p:nvSpPr>
          <p:spPr>
            <a:xfrm>
              <a:off x="2715695" y="2177659"/>
              <a:ext cx="43782" cy="43402"/>
            </a:xfrm>
            <a:custGeom>
              <a:rect b="b" l="l" r="r" t="t"/>
              <a:pathLst>
                <a:path extrusionOk="0" h="1370" w="1382">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ffcb82710a_0_14"/>
            <p:cNvSpPr/>
            <p:nvPr/>
          </p:nvSpPr>
          <p:spPr>
            <a:xfrm>
              <a:off x="2770026" y="2177659"/>
              <a:ext cx="88292" cy="10581"/>
            </a:xfrm>
            <a:custGeom>
              <a:rect b="b" l="l" r="r" t="t"/>
              <a:pathLst>
                <a:path extrusionOk="0" h="334" w="2787">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ffcb82710a_0_14"/>
            <p:cNvSpPr/>
            <p:nvPr/>
          </p:nvSpPr>
          <p:spPr>
            <a:xfrm>
              <a:off x="2770026" y="2194227"/>
              <a:ext cx="88292" cy="10613"/>
            </a:xfrm>
            <a:custGeom>
              <a:rect b="b" l="l" r="r" t="t"/>
              <a:pathLst>
                <a:path extrusionOk="0" h="335" w="2787">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ffcb82710a_0_14"/>
            <p:cNvSpPr/>
            <p:nvPr/>
          </p:nvSpPr>
          <p:spPr>
            <a:xfrm>
              <a:off x="2770026" y="2210828"/>
              <a:ext cx="88292" cy="10233"/>
            </a:xfrm>
            <a:custGeom>
              <a:rect b="b" l="l" r="r" t="t"/>
              <a:pathLst>
                <a:path extrusionOk="0" h="323" w="2787">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ffcb82710a_0_14"/>
            <p:cNvSpPr/>
            <p:nvPr/>
          </p:nvSpPr>
          <p:spPr>
            <a:xfrm>
              <a:off x="2908436" y="2058447"/>
              <a:ext cx="16252" cy="18913"/>
            </a:xfrm>
            <a:custGeom>
              <a:rect b="b" l="l" r="r" t="t"/>
              <a:pathLst>
                <a:path extrusionOk="0" h="597" w="513">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gffcb82710a_0_14"/>
          <p:cNvSpPr txBox="1"/>
          <p:nvPr/>
        </p:nvSpPr>
        <p:spPr>
          <a:xfrm>
            <a:off x="607550" y="2096400"/>
            <a:ext cx="217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Kết quả sau xử lý:</a:t>
            </a:r>
            <a:endParaRPr sz="1700">
              <a:latin typeface="Fira Sans Extra Condensed"/>
              <a:ea typeface="Fira Sans Extra Condensed"/>
              <a:cs typeface="Fira Sans Extra Condensed"/>
              <a:sym typeface="Fira Sans Extra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ffcb82710a_0_34"/>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260" name="Google Shape;260;gffcb82710a_0_34"/>
          <p:cNvPicPr preferRelativeResize="0"/>
          <p:nvPr/>
        </p:nvPicPr>
        <p:blipFill>
          <a:blip r:embed="rId3">
            <a:alphaModFix/>
          </a:blip>
          <a:stretch>
            <a:fillRect/>
          </a:stretch>
        </p:blipFill>
        <p:spPr>
          <a:xfrm>
            <a:off x="479400" y="320175"/>
            <a:ext cx="852900" cy="852900"/>
          </a:xfrm>
          <a:prstGeom prst="rect">
            <a:avLst/>
          </a:prstGeom>
          <a:noFill/>
          <a:ln>
            <a:noFill/>
          </a:ln>
        </p:spPr>
      </p:pic>
      <p:sp>
        <p:nvSpPr>
          <p:cNvPr id="261" name="Google Shape;261;gffcb82710a_0_34"/>
          <p:cNvSpPr txBox="1"/>
          <p:nvPr/>
        </p:nvSpPr>
        <p:spPr>
          <a:xfrm>
            <a:off x="1332300" y="1554075"/>
            <a:ext cx="1556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DATA</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262" name="Google Shape;262;gffcb82710a_0_34"/>
          <p:cNvGrpSpPr/>
          <p:nvPr/>
        </p:nvGrpSpPr>
        <p:grpSpPr>
          <a:xfrm>
            <a:off x="692515" y="1374807"/>
            <a:ext cx="606232" cy="596101"/>
            <a:chOff x="3522521" y="1975857"/>
            <a:chExt cx="367013" cy="331278"/>
          </a:xfrm>
        </p:grpSpPr>
        <p:sp>
          <p:nvSpPr>
            <p:cNvPr id="263" name="Google Shape;263;gffcb82710a_0_34"/>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ffcb82710a_0_34"/>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ffcb82710a_0_34"/>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ffcb82710a_0_34"/>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ffcb82710a_0_34"/>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ffcb82710a_0_34"/>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ffcb82710a_0_34"/>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70" name="Google Shape;270;gffcb82710a_0_34"/>
          <p:cNvGraphicFramePr/>
          <p:nvPr/>
        </p:nvGraphicFramePr>
        <p:xfrm>
          <a:off x="616313" y="2172635"/>
          <a:ext cx="3000000" cy="3000000"/>
        </p:xfrm>
        <a:graphic>
          <a:graphicData uri="http://schemas.openxmlformats.org/drawingml/2006/table">
            <a:tbl>
              <a:tblPr>
                <a:noFill/>
                <a:tableStyleId>{CCCDDD1A-C7FE-4BD8-8B4A-CE199F554745}</a:tableStyleId>
              </a:tblPr>
              <a:tblGrid>
                <a:gridCol w="1477575"/>
                <a:gridCol w="1060875"/>
                <a:gridCol w="729100"/>
                <a:gridCol w="1253275"/>
                <a:gridCol w="989425"/>
                <a:gridCol w="1655450"/>
                <a:gridCol w="906750"/>
                <a:gridCol w="782650"/>
                <a:gridCol w="1335525"/>
                <a:gridCol w="887950"/>
              </a:tblGrid>
              <a:tr h="504050">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Giá trị</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Kiểu dữ liệu</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hàng không chứa null</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giá trị duy nhất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Tên cột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Giá trị</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l">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Kiểu dữ liệu</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Clr>
                          <a:schemeClr val="dk2"/>
                        </a:buClr>
                        <a:buSzPts val="1100"/>
                        <a:buFont typeface="Arial"/>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hàng  không chứa null</a:t>
                      </a:r>
                      <a:endParaRPr sz="17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c>
                  <a:txBody>
                    <a:bodyPr/>
                    <a:lstStyle/>
                    <a:p>
                      <a:pPr indent="0" lvl="0" marL="0" rtl="0" algn="r">
                        <a:lnSpc>
                          <a:spcPct val="115000"/>
                        </a:lnSpc>
                        <a:spcBef>
                          <a:spcPts val="0"/>
                        </a:spcBef>
                        <a:spcAft>
                          <a:spcPts val="0"/>
                        </a:spcAft>
                        <a:buNone/>
                      </a:pPr>
                      <a:r>
                        <a:rPr lang="en-US" sz="1500">
                          <a:solidFill>
                            <a:schemeClr val="lt1"/>
                          </a:solidFill>
                          <a:highlight>
                            <a:srgbClr val="FF8C00"/>
                          </a:highlight>
                          <a:latin typeface="Fira Sans Extra Condensed"/>
                          <a:ea typeface="Fira Sans Extra Condensed"/>
                          <a:cs typeface="Fira Sans Extra Condensed"/>
                          <a:sym typeface="Fira Sans Extra Condensed"/>
                        </a:rPr>
                        <a:t>Số giá trị duy nhất</a:t>
                      </a:r>
                      <a:endParaRPr sz="1500">
                        <a:solidFill>
                          <a:schemeClr val="lt1"/>
                        </a:solidFill>
                        <a:highlight>
                          <a:srgbClr val="FF8C00"/>
                        </a:highlight>
                        <a:latin typeface="Fira Sans Extra Condensed"/>
                        <a:ea typeface="Fira Sans Extra Condensed"/>
                        <a:cs typeface="Fira Sans Extra Condensed"/>
                        <a:sym typeface="Fira Sans Extra Condensed"/>
                      </a:endParaRPr>
                    </a:p>
                  </a:txBody>
                  <a:tcPr marT="91425" marB="91425" marR="91425" marL="91425">
                    <a:lnL cap="flat" cmpd="sng" w="9525">
                      <a:solidFill>
                        <a:srgbClr val="FF8C00"/>
                      </a:solidFill>
                      <a:prstDash val="solid"/>
                      <a:round/>
                      <a:headEnd len="sm" w="sm" type="none"/>
                      <a:tailEnd len="sm" w="sm" type="none"/>
                    </a:lnL>
                    <a:lnR cap="flat" cmpd="sng" w="9525">
                      <a:solidFill>
                        <a:srgbClr val="FF8C00"/>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FF8C00"/>
                      </a:solidFill>
                      <a:prstDash val="solid"/>
                      <a:round/>
                      <a:headEnd len="sm" w="sm" type="none"/>
                      <a:tailEnd len="sm" w="sm" type="none"/>
                    </a:lnB>
                    <a:solidFill>
                      <a:srgbClr val="FF8C00"/>
                    </a:solidFill>
                  </a:tcPr>
                </a:tc>
              </a:tr>
              <a:tr h="504050">
                <a:tc>
                  <a:txBody>
                    <a:bodyPr/>
                    <a:lstStyle/>
                    <a:p>
                      <a:pPr indent="0" lvl="0" marL="0" rtl="0" algn="l">
                        <a:lnSpc>
                          <a:spcPct val="115000"/>
                        </a:lnSpc>
                        <a:spcBef>
                          <a:spcPts val="0"/>
                        </a:spcBef>
                        <a:spcAft>
                          <a:spcPts val="0"/>
                        </a:spcAft>
                        <a:buNone/>
                      </a:pPr>
                      <a:r>
                        <a:rPr lang="en-US" sz="1500">
                          <a:solidFill>
                            <a:schemeClr val="dk2"/>
                          </a:solidFill>
                          <a:highlight>
                            <a:schemeClr val="lt1"/>
                          </a:highlight>
                          <a:latin typeface="Fira Sans Extra Condensed"/>
                          <a:ea typeface="Fira Sans Extra Condensed"/>
                          <a:cs typeface="Fira Sans Extra Condensed"/>
                          <a:sym typeface="Fira Sans Extra Condensed"/>
                        </a:rPr>
                        <a:t>item_id</a:t>
                      </a:r>
                      <a:endParaRPr sz="1700">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sản phẩm</a:t>
                      </a:r>
                      <a:endParaRPr sz="1700">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int64</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FF8C00"/>
                      </a:solidFill>
                      <a:prstDash val="solid"/>
                      <a:round/>
                      <a:headEnd len="sm" w="sm" type="none"/>
                      <a:tailEnd len="sm" w="sm" type="none"/>
                    </a:lnT>
                  </a:tcPr>
                </a:tc>
                <a:tc>
                  <a:txBody>
                    <a:bodyPr/>
                    <a:lstStyle/>
                    <a:p>
                      <a:pPr indent="0" lvl="0" marL="0" rtl="0" algn="r">
                        <a:spcBef>
                          <a:spcPts val="0"/>
                        </a:spcBef>
                        <a:spcAft>
                          <a:spcPts val="0"/>
                        </a:spcAft>
                        <a:buNone/>
                      </a:pPr>
                      <a:r>
                        <a:rPr lang="en-US"/>
                        <a:t>3060</a:t>
                      </a:r>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spcBef>
                          <a:spcPts val="0"/>
                        </a:spcBef>
                        <a:spcAft>
                          <a:spcPts val="0"/>
                        </a:spcAft>
                        <a:buNone/>
                      </a:pPr>
                      <a:r>
                        <a:rPr lang="en-US"/>
                        <a:t>3058</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original_price</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Giá gốc</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FF8C00"/>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468</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T cap="flat" cmpd="sng" w="9525">
                      <a:solidFill>
                        <a:srgbClr val="FF8C00"/>
                      </a:solidFill>
                      <a:prstDash val="solid"/>
                      <a:round/>
                      <a:headEnd len="sm" w="sm" type="none"/>
                      <a:tailEnd len="sm" w="sm" type="none"/>
                    </a:lnT>
                  </a:tcPr>
                </a:tc>
              </a:tr>
              <a:tr h="504050">
                <a:tc>
                  <a:txBody>
                    <a:bodyPr/>
                    <a:lstStyle/>
                    <a:p>
                      <a:pPr indent="0" lvl="0" marL="0" rtl="0" algn="l">
                        <a:lnSpc>
                          <a:spcPct val="115000"/>
                        </a:lnSpc>
                        <a:spcBef>
                          <a:spcPts val="0"/>
                        </a:spcBef>
                        <a:spcAft>
                          <a:spcPts val="0"/>
                        </a:spcAft>
                        <a:buClr>
                          <a:schemeClr val="dk2"/>
                        </a:buClr>
                        <a:buSzPts val="1100"/>
                        <a:buFont typeface="Arial"/>
                        <a:buNone/>
                      </a:pPr>
                      <a:r>
                        <a:rPr lang="en-US" sz="1700">
                          <a:latin typeface="Fira Sans Extra Condensed"/>
                          <a:ea typeface="Fira Sans Extra Condensed"/>
                          <a:cs typeface="Fira Sans Extra Condensed"/>
                          <a:sym typeface="Fira Sans Extra Condensed"/>
                        </a:rPr>
                        <a:t>shop_id</a:t>
                      </a:r>
                      <a:endParaRPr sz="1700">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Mã cửa hàng</a:t>
                      </a:r>
                      <a:endParaRPr sz="1700">
                        <a:solidFill>
                          <a:schemeClr val="dk2"/>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US"/>
                        <a:t>3060</a:t>
                      </a:r>
                      <a:endParaRPr/>
                    </a:p>
                  </a:txBody>
                  <a:tcPr marT="91425" marB="91425" marR="91425" marL="91425" anchor="ctr"/>
                </a:tc>
                <a:tc>
                  <a:txBody>
                    <a:bodyPr/>
                    <a:lstStyle/>
                    <a:p>
                      <a:pPr indent="0" lvl="0" marL="0" rtl="0" algn="r">
                        <a:spcBef>
                          <a:spcPts val="0"/>
                        </a:spcBef>
                        <a:spcAft>
                          <a:spcPts val="0"/>
                        </a:spcAft>
                        <a:buNone/>
                      </a:pPr>
                      <a:r>
                        <a:rPr lang="en-US"/>
                        <a:t>700</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discount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Khuyến mãi %</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object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1329</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50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r h="504050">
                <a:tc>
                  <a:txBody>
                    <a:bodyPr/>
                    <a:lstStyle/>
                    <a:p>
                      <a:pPr indent="0" lvl="0" marL="0" rtl="0" algn="l">
                        <a:lnSpc>
                          <a:spcPct val="115000"/>
                        </a:lnSpc>
                        <a:spcBef>
                          <a:spcPts val="0"/>
                        </a:spcBef>
                        <a:spcAft>
                          <a:spcPts val="0"/>
                        </a:spcAft>
                        <a:buClr>
                          <a:schemeClr val="dk2"/>
                        </a:buClr>
                        <a:buSzPts val="1100"/>
                        <a:buFont typeface="Arial"/>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brand</a:t>
                      </a:r>
                      <a:endParaRPr sz="1700">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Thương hiệu</a:t>
                      </a:r>
                      <a:endParaRPr sz="1700">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object</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US"/>
                        <a:t>2199</a:t>
                      </a:r>
                      <a:endParaRPr/>
                    </a:p>
                  </a:txBody>
                  <a:tcPr marT="91425" marB="91425" marR="91425" marL="91425" anchor="ctr"/>
                </a:tc>
                <a:tc>
                  <a:txBody>
                    <a:bodyPr/>
                    <a:lstStyle/>
                    <a:p>
                      <a:pPr indent="0" lvl="0" marL="0" rtl="0" algn="r">
                        <a:spcBef>
                          <a:spcPts val="0"/>
                        </a:spcBef>
                        <a:spcAft>
                          <a:spcPts val="0"/>
                        </a:spcAft>
                        <a:buNone/>
                      </a:pPr>
                      <a:r>
                        <a:rPr lang="en-US"/>
                        <a:t>58</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like_count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Số lượt thích</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913</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r h="504050">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sold_quantily</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Doanh số</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US"/>
                        <a:t>3060</a:t>
                      </a:r>
                      <a:endParaRPr/>
                    </a:p>
                  </a:txBody>
                  <a:tcPr marT="91425" marB="91425" marR="91425" marL="91425" anchor="ctr"/>
                </a:tc>
                <a:tc>
                  <a:txBody>
                    <a:bodyPr/>
                    <a:lstStyle/>
                    <a:p>
                      <a:pPr indent="0" lvl="0" marL="0" rtl="0" algn="r">
                        <a:spcBef>
                          <a:spcPts val="0"/>
                        </a:spcBef>
                        <a:spcAft>
                          <a:spcPts val="0"/>
                        </a:spcAft>
                        <a:buNone/>
                      </a:pPr>
                      <a:r>
                        <a:rPr lang="en-US"/>
                        <a:t>914</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rating_star</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Đánh giá</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float64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682</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r h="504050">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stock</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Tồn kho</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US"/>
                        <a:t>3060</a:t>
                      </a:r>
                      <a:endParaRPr/>
                    </a:p>
                  </a:txBody>
                  <a:tcPr marT="91425" marB="91425" marR="91425" marL="91425" anchor="ctr"/>
                </a:tc>
                <a:tc>
                  <a:txBody>
                    <a:bodyPr/>
                    <a:lstStyle/>
                    <a:p>
                      <a:pPr indent="0" lvl="0" marL="0" rtl="0" algn="r">
                        <a:spcBef>
                          <a:spcPts val="0"/>
                        </a:spcBef>
                        <a:spcAft>
                          <a:spcPts val="0"/>
                        </a:spcAft>
                        <a:buNone/>
                      </a:pPr>
                      <a:r>
                        <a:rPr lang="en-US"/>
                        <a:t>1608</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number_of_ratings</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Số lượt đánh giá</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270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r h="341425">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discount_price</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Giá khuyến mãi</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int64</a:t>
                      </a:r>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US"/>
                        <a:t>3060</a:t>
                      </a:r>
                      <a:endParaRPr/>
                    </a:p>
                  </a:txBody>
                  <a:tcPr marT="91425" marB="91425" marR="91425" marL="91425" anchor="ctr"/>
                </a:tc>
                <a:tc>
                  <a:txBody>
                    <a:bodyPr/>
                    <a:lstStyle/>
                    <a:p>
                      <a:pPr indent="0" lvl="0" marL="0" rtl="0" algn="r">
                        <a:spcBef>
                          <a:spcPts val="0"/>
                        </a:spcBef>
                        <a:spcAft>
                          <a:spcPts val="0"/>
                        </a:spcAft>
                        <a:buNone/>
                      </a:pPr>
                      <a:r>
                        <a:rPr lang="en-US"/>
                        <a:t>970</a:t>
                      </a:r>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product_image_link</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Link ảnh sản phẩm</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2"/>
                        </a:buClr>
                        <a:buSzPts val="1100"/>
                        <a:buFont typeface="Arial"/>
                        <a:buNone/>
                      </a:pPr>
                      <a:r>
                        <a:rPr lang="en-US">
                          <a:solidFill>
                            <a:schemeClr val="dk2"/>
                          </a:solidFill>
                        </a:rPr>
                        <a:t>object</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3060</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c>
                  <a:txBody>
                    <a:bodyPr/>
                    <a:lstStyle/>
                    <a:p>
                      <a:pPr indent="0" lvl="0" marL="0" rtl="0" algn="r">
                        <a:lnSpc>
                          <a:spcPct val="115000"/>
                        </a:lnSpc>
                        <a:spcBef>
                          <a:spcPts val="0"/>
                        </a:spcBef>
                        <a:spcAft>
                          <a:spcPts val="0"/>
                        </a:spcAft>
                        <a:buNone/>
                      </a:pPr>
                      <a:r>
                        <a:rPr lang="en-US" sz="1500">
                          <a:solidFill>
                            <a:schemeClr val="dk2"/>
                          </a:solidFill>
                          <a:highlight>
                            <a:srgbClr val="FFFFFF"/>
                          </a:highlight>
                          <a:latin typeface="Fira Sans Extra Condensed"/>
                          <a:ea typeface="Fira Sans Extra Condensed"/>
                          <a:cs typeface="Fira Sans Extra Condensed"/>
                          <a:sym typeface="Fira Sans Extra Condensed"/>
                        </a:rPr>
                        <a:t>2989</a:t>
                      </a:r>
                      <a:endParaRPr sz="1500">
                        <a:solidFill>
                          <a:schemeClr val="dk2"/>
                        </a:solidFill>
                        <a:highlight>
                          <a:srgbClr val="FFFFFF"/>
                        </a:highlight>
                        <a:latin typeface="Fira Sans Extra Condensed"/>
                        <a:ea typeface="Fira Sans Extra Condensed"/>
                        <a:cs typeface="Fira Sans Extra Condensed"/>
                        <a:sym typeface="Fira Sans Extra Condensed"/>
                      </a:endParaRPr>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g1678b4093b5_0_622"/>
          <p:cNvPicPr preferRelativeResize="0"/>
          <p:nvPr/>
        </p:nvPicPr>
        <p:blipFill>
          <a:blip r:embed="rId3">
            <a:alphaModFix/>
          </a:blip>
          <a:stretch>
            <a:fillRect/>
          </a:stretch>
        </p:blipFill>
        <p:spPr>
          <a:xfrm>
            <a:off x="768724" y="3250858"/>
            <a:ext cx="10432801" cy="3457317"/>
          </a:xfrm>
          <a:prstGeom prst="rect">
            <a:avLst/>
          </a:prstGeom>
          <a:noFill/>
          <a:ln>
            <a:noFill/>
          </a:ln>
        </p:spPr>
      </p:pic>
      <p:sp>
        <p:nvSpPr>
          <p:cNvPr id="276" name="Google Shape;276;g1678b4093b5_0_622"/>
          <p:cNvSpPr txBox="1"/>
          <p:nvPr>
            <p:ph type="title"/>
          </p:nvPr>
        </p:nvSpPr>
        <p:spPr>
          <a:xfrm>
            <a:off x="1332300" y="320175"/>
            <a:ext cx="10432800" cy="852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2"/>
              </a:buClr>
              <a:buSzPct val="27500"/>
              <a:buFont typeface="Arial"/>
              <a:buNone/>
            </a:pPr>
            <a:r>
              <a:rPr lang="en-US">
                <a:solidFill>
                  <a:srgbClr val="FD6803"/>
                </a:solidFill>
              </a:rPr>
              <a:t>Giới thiệu về dữ liệu và Xử lý dữ liệu</a:t>
            </a:r>
            <a:endParaRPr>
              <a:solidFill>
                <a:srgbClr val="FD6803"/>
              </a:solidFill>
            </a:endParaRPr>
          </a:p>
        </p:txBody>
      </p:sp>
      <p:pic>
        <p:nvPicPr>
          <p:cNvPr id="277" name="Google Shape;277;g1678b4093b5_0_622"/>
          <p:cNvPicPr preferRelativeResize="0"/>
          <p:nvPr/>
        </p:nvPicPr>
        <p:blipFill>
          <a:blip r:embed="rId4">
            <a:alphaModFix/>
          </a:blip>
          <a:stretch>
            <a:fillRect/>
          </a:stretch>
        </p:blipFill>
        <p:spPr>
          <a:xfrm>
            <a:off x="479400" y="320175"/>
            <a:ext cx="852900" cy="852900"/>
          </a:xfrm>
          <a:prstGeom prst="rect">
            <a:avLst/>
          </a:prstGeom>
          <a:noFill/>
          <a:ln>
            <a:noFill/>
          </a:ln>
        </p:spPr>
      </p:pic>
      <p:sp>
        <p:nvSpPr>
          <p:cNvPr id="278" name="Google Shape;278;g1678b4093b5_0_622"/>
          <p:cNvSpPr txBox="1"/>
          <p:nvPr/>
        </p:nvSpPr>
        <p:spPr>
          <a:xfrm>
            <a:off x="1332300" y="1554075"/>
            <a:ext cx="1556100" cy="31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8C00"/>
                </a:solidFill>
                <a:latin typeface="Fira Sans Extra Condensed Medium"/>
                <a:ea typeface="Fira Sans Extra Condensed Medium"/>
                <a:cs typeface="Fira Sans Extra Condensed Medium"/>
                <a:sym typeface="Fira Sans Extra Condensed Medium"/>
              </a:rPr>
              <a:t>Sheet: DATA</a:t>
            </a:r>
            <a:endParaRPr sz="2400">
              <a:solidFill>
                <a:srgbClr val="FF8C00"/>
              </a:solidFill>
              <a:latin typeface="Fira Sans Extra Condensed Medium"/>
              <a:ea typeface="Fira Sans Extra Condensed Medium"/>
              <a:cs typeface="Fira Sans Extra Condensed Medium"/>
              <a:sym typeface="Fira Sans Extra Condensed Medium"/>
            </a:endParaRPr>
          </a:p>
        </p:txBody>
      </p:sp>
      <p:grpSp>
        <p:nvGrpSpPr>
          <p:cNvPr id="279" name="Google Shape;279;g1678b4093b5_0_622"/>
          <p:cNvGrpSpPr/>
          <p:nvPr/>
        </p:nvGrpSpPr>
        <p:grpSpPr>
          <a:xfrm>
            <a:off x="692515" y="1374807"/>
            <a:ext cx="606232" cy="596101"/>
            <a:chOff x="3522521" y="1975857"/>
            <a:chExt cx="367013" cy="331278"/>
          </a:xfrm>
        </p:grpSpPr>
        <p:sp>
          <p:nvSpPr>
            <p:cNvPr id="280" name="Google Shape;280;g1678b4093b5_0_622"/>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678b4093b5_0_622"/>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678b4093b5_0_622"/>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1678b4093b5_0_622"/>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678b4093b5_0_622"/>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678b4093b5_0_622"/>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678b4093b5_0_622"/>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g1678b4093b5_0_622"/>
          <p:cNvSpPr txBox="1"/>
          <p:nvPr/>
        </p:nvSpPr>
        <p:spPr>
          <a:xfrm>
            <a:off x="692525" y="2172675"/>
            <a:ext cx="9974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Fira Sans Extra Condensed"/>
                <a:ea typeface="Fira Sans Extra Condensed"/>
                <a:cs typeface="Fira Sans Extra Condensed"/>
                <a:sym typeface="Fira Sans Extra Condensed"/>
              </a:rPr>
              <a:t>Khó khăn: </a:t>
            </a:r>
            <a:endParaRPr sz="1700">
              <a:latin typeface="Fira Sans Extra Condensed"/>
              <a:ea typeface="Fira Sans Extra Condensed"/>
              <a:cs typeface="Fira Sans Extra Condensed"/>
              <a:sym typeface="Fira Sans Extra Condensed"/>
            </a:endParaRPr>
          </a:p>
          <a:p>
            <a:pPr indent="-336550" lvl="0" marL="457200" rtl="0" algn="l">
              <a:spcBef>
                <a:spcPts val="0"/>
              </a:spcBef>
              <a:spcAft>
                <a:spcPts val="0"/>
              </a:spcAft>
              <a:buSzPts val="1700"/>
              <a:buFont typeface="Fira Sans Extra Condensed"/>
              <a:buChar char="-"/>
            </a:pPr>
            <a:r>
              <a:rPr lang="en-US" sz="1700">
                <a:latin typeface="Fira Sans Extra Condensed"/>
                <a:ea typeface="Fira Sans Extra Condensed"/>
                <a:cs typeface="Fira Sans Extra Condensed"/>
                <a:sym typeface="Fira Sans Extra Condensed"/>
              </a:rPr>
              <a:t>Một số sản phẩm không có thương hiệu,</a:t>
            </a:r>
            <a:endParaRPr sz="1700">
              <a:latin typeface="Fira Sans Extra Condensed"/>
              <a:ea typeface="Fira Sans Extra Condensed"/>
              <a:cs typeface="Fira Sans Extra Condensed"/>
              <a:sym typeface="Fira Sans Extra Condensed"/>
            </a:endParaRPr>
          </a:p>
          <a:p>
            <a:pPr indent="-336550" lvl="0" marL="457200" rtl="0" algn="l">
              <a:spcBef>
                <a:spcPts val="0"/>
              </a:spcBef>
              <a:spcAft>
                <a:spcPts val="0"/>
              </a:spcAft>
              <a:buSzPts val="1700"/>
              <a:buFont typeface="Fira Sans Extra Condensed"/>
              <a:buChar char="-"/>
            </a:pPr>
            <a:r>
              <a:rPr lang="en-US" sz="1700">
                <a:latin typeface="Fira Sans Extra Condensed"/>
                <a:ea typeface="Fira Sans Extra Condensed"/>
                <a:cs typeface="Fira Sans Extra Condensed"/>
                <a:sym typeface="Fira Sans Extra Condensed"/>
              </a:rPr>
              <a:t>Giá khuyến mãi, giá gốc *100.000 lần, giá gốc = 0, khi khuyến mãi trống, cần tính lại các cột giá khuyến mãi, giá gốc.</a:t>
            </a:r>
            <a:endParaRPr sz="1700">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2022-10-12T12:00:53Z</dcterms:created>
  <dc:creator>MapThui</dc:creator>
</cp:coreProperties>
</file>